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74099" y="982472"/>
            <a:ext cx="15739800" cy="626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652D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652D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652D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652D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857" y="387990"/>
            <a:ext cx="16910284" cy="3576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652D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76091" y="3507287"/>
            <a:ext cx="7394575" cy="3629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60.jpg"/><Relationship Id="rId4" Type="http://schemas.openxmlformats.org/officeDocument/2006/relationships/image" Target="../media/image5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62.jpg"/><Relationship Id="rId4" Type="http://schemas.openxmlformats.org/officeDocument/2006/relationships/image" Target="../media/image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64.jpg"/><Relationship Id="rId4" Type="http://schemas.openxmlformats.org/officeDocument/2006/relationships/image" Target="../media/image6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67.jpg"/><Relationship Id="rId4" Type="http://schemas.openxmlformats.org/officeDocument/2006/relationships/image" Target="../media/image6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69.jpg"/><Relationship Id="rId4" Type="http://schemas.openxmlformats.org/officeDocument/2006/relationships/image" Target="../media/image7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1.jp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4.jp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77.jpg"/><Relationship Id="rId5" Type="http://schemas.openxmlformats.org/officeDocument/2006/relationships/image" Target="../media/image7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78.jpg"/><Relationship Id="rId5" Type="http://schemas.openxmlformats.org/officeDocument/2006/relationships/image" Target="../media/image7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79.jpg"/><Relationship Id="rId5" Type="http://schemas.openxmlformats.org/officeDocument/2006/relationships/image" Target="../media/image7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80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8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82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83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1.png"/><Relationship Id="rId4" Type="http://schemas.openxmlformats.org/officeDocument/2006/relationships/image" Target="../media/image76.png"/><Relationship Id="rId5" Type="http://schemas.openxmlformats.org/officeDocument/2006/relationships/image" Target="../media/image84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1.png"/><Relationship Id="rId4" Type="http://schemas.openxmlformats.org/officeDocument/2006/relationships/image" Target="../media/image76.png"/><Relationship Id="rId5" Type="http://schemas.openxmlformats.org/officeDocument/2006/relationships/image" Target="../media/image85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1.png"/><Relationship Id="rId4" Type="http://schemas.openxmlformats.org/officeDocument/2006/relationships/image" Target="../media/image76.png"/><Relationship Id="rId5" Type="http://schemas.openxmlformats.org/officeDocument/2006/relationships/image" Target="../media/image8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1.png"/><Relationship Id="rId4" Type="http://schemas.openxmlformats.org/officeDocument/2006/relationships/image" Target="../media/image76.png"/><Relationship Id="rId5" Type="http://schemas.openxmlformats.org/officeDocument/2006/relationships/image" Target="../media/image86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86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87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88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89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9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9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9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9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94.png"/><Relationship Id="rId5" Type="http://schemas.openxmlformats.org/officeDocument/2006/relationships/image" Target="../media/image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95.png"/><Relationship Id="rId5" Type="http://schemas.openxmlformats.org/officeDocument/2006/relationships/image" Target="../media/image5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96.png"/><Relationship Id="rId5" Type="http://schemas.openxmlformats.org/officeDocument/2006/relationships/image" Target="../media/image5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97.png"/><Relationship Id="rId5" Type="http://schemas.openxmlformats.org/officeDocument/2006/relationships/image" Target="../media/image5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98.png"/><Relationship Id="rId5" Type="http://schemas.openxmlformats.org/officeDocument/2006/relationships/image" Target="../media/image5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99.png"/><Relationship Id="rId5" Type="http://schemas.openxmlformats.org/officeDocument/2006/relationships/image" Target="../media/image56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00.png"/><Relationship Id="rId5" Type="http://schemas.openxmlformats.org/officeDocument/2006/relationships/image" Target="../media/image5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01.png"/><Relationship Id="rId5" Type="http://schemas.openxmlformats.org/officeDocument/2006/relationships/image" Target="../media/image5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02.png"/><Relationship Id="rId5" Type="http://schemas.openxmlformats.org/officeDocument/2006/relationships/image" Target="../media/image5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03.png"/><Relationship Id="rId5" Type="http://schemas.openxmlformats.org/officeDocument/2006/relationships/image" Target="../media/image56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04.png"/><Relationship Id="rId5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05.png"/><Relationship Id="rId5" Type="http://schemas.openxmlformats.org/officeDocument/2006/relationships/image" Target="../media/image5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06.png"/><Relationship Id="rId5" Type="http://schemas.openxmlformats.org/officeDocument/2006/relationships/image" Target="../media/image56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107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08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09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76.png"/><Relationship Id="rId4" Type="http://schemas.openxmlformats.org/officeDocument/2006/relationships/image" Target="../media/image11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56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5.jpg"/><Relationship Id="rId4" Type="http://schemas.openxmlformats.org/officeDocument/2006/relationships/image" Target="../media/image52.png"/><Relationship Id="rId5" Type="http://schemas.openxmlformats.org/officeDocument/2006/relationships/image" Target="../media/image5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463626" y="0"/>
            <a:ext cx="7824470" cy="9246870"/>
            <a:chOff x="10463626" y="0"/>
            <a:chExt cx="7824470" cy="92468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7219" y="0"/>
              <a:ext cx="7070779" cy="76633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3626" y="1621616"/>
              <a:ext cx="753560" cy="75356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78708" y="7667322"/>
              <a:ext cx="1578920" cy="157892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5934074" cy="21716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73062" y="2950840"/>
            <a:ext cx="9283065" cy="3749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z="10500" spc="505">
                <a:solidFill>
                  <a:srgbClr val="B000E7"/>
                </a:solidFill>
              </a:rPr>
              <a:t>Denodo</a:t>
            </a:r>
            <a:r>
              <a:rPr dirty="0" sz="10500" spc="-90">
                <a:solidFill>
                  <a:srgbClr val="B000E7"/>
                </a:solidFill>
              </a:rPr>
              <a:t> </a:t>
            </a:r>
            <a:r>
              <a:rPr dirty="0" sz="10500" spc="290">
                <a:solidFill>
                  <a:srgbClr val="B000E7"/>
                </a:solidFill>
              </a:rPr>
              <a:t>Data </a:t>
            </a:r>
            <a:r>
              <a:rPr dirty="0" sz="10500" spc="155">
                <a:solidFill>
                  <a:srgbClr val="B000E7"/>
                </a:solidFill>
              </a:rPr>
              <a:t>virtualisation</a:t>
            </a:r>
            <a:endParaRPr sz="10500"/>
          </a:p>
        </p:txBody>
      </p:sp>
      <p:sp>
        <p:nvSpPr>
          <p:cNvPr id="8" name="object 8" descr=""/>
          <p:cNvSpPr txBox="1"/>
          <p:nvPr/>
        </p:nvSpPr>
        <p:spPr>
          <a:xfrm>
            <a:off x="521132" y="7236608"/>
            <a:ext cx="6120130" cy="245427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750" spc="-10">
                <a:latin typeface="Verdana"/>
                <a:cs typeface="Verdana"/>
              </a:rPr>
              <a:t>Réalisée</a:t>
            </a:r>
            <a:r>
              <a:rPr dirty="0" sz="2750" spc="-245">
                <a:latin typeface="Verdana"/>
                <a:cs typeface="Verdana"/>
              </a:rPr>
              <a:t> </a:t>
            </a:r>
            <a:r>
              <a:rPr dirty="0" sz="2750">
                <a:latin typeface="Verdana"/>
                <a:cs typeface="Verdana"/>
              </a:rPr>
              <a:t>par</a:t>
            </a:r>
            <a:r>
              <a:rPr dirty="0" sz="2750" spc="-240">
                <a:latin typeface="Verdana"/>
                <a:cs typeface="Verdana"/>
              </a:rPr>
              <a:t> </a:t>
            </a:r>
            <a:r>
              <a:rPr dirty="0" sz="2750" spc="-675">
                <a:latin typeface="Verdana"/>
                <a:cs typeface="Verdana"/>
              </a:rPr>
              <a:t>:</a:t>
            </a:r>
            <a:r>
              <a:rPr dirty="0" sz="2750" spc="500">
                <a:latin typeface="Verdana"/>
                <a:cs typeface="Verdana"/>
              </a:rPr>
              <a:t> </a:t>
            </a:r>
            <a:r>
              <a:rPr dirty="0" sz="2750" spc="135" b="1">
                <a:latin typeface="Tahoma"/>
                <a:cs typeface="Tahoma"/>
              </a:rPr>
              <a:t>TAFZA</a:t>
            </a:r>
            <a:r>
              <a:rPr dirty="0" sz="2750" spc="-25" b="1">
                <a:latin typeface="Tahoma"/>
                <a:cs typeface="Tahoma"/>
              </a:rPr>
              <a:t> </a:t>
            </a:r>
            <a:r>
              <a:rPr dirty="0" sz="2750" spc="75" b="1">
                <a:latin typeface="Tahoma"/>
                <a:cs typeface="Tahoma"/>
              </a:rPr>
              <a:t>Hanae</a:t>
            </a:r>
            <a:endParaRPr sz="2750">
              <a:latin typeface="Tahoma"/>
              <a:cs typeface="Tahoma"/>
            </a:endParaRPr>
          </a:p>
          <a:p>
            <a:pPr marL="2487930" marR="1077595">
              <a:lnSpc>
                <a:spcPct val="115900"/>
              </a:lnSpc>
              <a:spcBef>
                <a:spcPts val="5"/>
              </a:spcBef>
            </a:pPr>
            <a:r>
              <a:rPr dirty="0" sz="2750" spc="-30" b="1">
                <a:latin typeface="Tahoma"/>
                <a:cs typeface="Tahoma"/>
              </a:rPr>
              <a:t>ELASSILI</a:t>
            </a:r>
            <a:r>
              <a:rPr dirty="0" sz="2750" spc="-125" b="1">
                <a:latin typeface="Tahoma"/>
                <a:cs typeface="Tahoma"/>
              </a:rPr>
              <a:t> </a:t>
            </a:r>
            <a:r>
              <a:rPr dirty="0" sz="2750" spc="55" b="1">
                <a:latin typeface="Tahoma"/>
                <a:cs typeface="Tahoma"/>
              </a:rPr>
              <a:t>Hiba </a:t>
            </a:r>
            <a:r>
              <a:rPr dirty="0" sz="2750" spc="-25" b="1">
                <a:latin typeface="Tahoma"/>
                <a:cs typeface="Tahoma"/>
              </a:rPr>
              <a:t>JALIDI</a:t>
            </a:r>
            <a:r>
              <a:rPr dirty="0" sz="2750" spc="-170" b="1">
                <a:latin typeface="Tahoma"/>
                <a:cs typeface="Tahoma"/>
              </a:rPr>
              <a:t> </a:t>
            </a:r>
            <a:r>
              <a:rPr dirty="0" sz="2750" spc="-10" b="1">
                <a:latin typeface="Tahoma"/>
                <a:cs typeface="Tahoma"/>
              </a:rPr>
              <a:t>ASSIA</a:t>
            </a:r>
            <a:endParaRPr sz="2750">
              <a:latin typeface="Tahoma"/>
              <a:cs typeface="Tahoma"/>
            </a:endParaRPr>
          </a:p>
          <a:p>
            <a:pPr marL="2388870" marR="5080">
              <a:lnSpc>
                <a:spcPct val="115900"/>
              </a:lnSpc>
            </a:pPr>
            <a:r>
              <a:rPr dirty="0" sz="2750" spc="-20" b="1">
                <a:latin typeface="Tahoma"/>
                <a:cs typeface="Tahoma"/>
              </a:rPr>
              <a:t>ERRIHANI</a:t>
            </a:r>
            <a:r>
              <a:rPr dirty="0" sz="2750" spc="-145" b="1">
                <a:latin typeface="Tahoma"/>
                <a:cs typeface="Tahoma"/>
              </a:rPr>
              <a:t> </a:t>
            </a:r>
            <a:r>
              <a:rPr dirty="0" sz="2750" spc="120" b="1">
                <a:latin typeface="Tahoma"/>
                <a:cs typeface="Tahoma"/>
              </a:rPr>
              <a:t>Oumaima </a:t>
            </a:r>
            <a:r>
              <a:rPr dirty="0" sz="2750" spc="114" b="1">
                <a:latin typeface="Tahoma"/>
                <a:cs typeface="Tahoma"/>
              </a:rPr>
              <a:t>SABER</a:t>
            </a:r>
            <a:r>
              <a:rPr dirty="0" sz="2750" spc="-25" b="1">
                <a:latin typeface="Tahoma"/>
                <a:cs typeface="Tahoma"/>
              </a:rPr>
              <a:t> </a:t>
            </a:r>
            <a:r>
              <a:rPr dirty="0" sz="2750" spc="35" b="1">
                <a:latin typeface="Tahoma"/>
                <a:cs typeface="Tahoma"/>
              </a:rPr>
              <a:t>Khadija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7"/>
              <a:ext cx="2328931" cy="21976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6217" y="8220146"/>
              <a:ext cx="2571782" cy="206685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0086" y="2256439"/>
              <a:ext cx="11868148" cy="63055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6929" rIns="0" bIns="0" rtlCol="0" vert="horz">
            <a:spAutoFit/>
          </a:bodyPr>
          <a:lstStyle/>
          <a:p>
            <a:pPr marL="3244850">
              <a:lnSpc>
                <a:spcPct val="100000"/>
              </a:lnSpc>
              <a:spcBef>
                <a:spcPts val="135"/>
              </a:spcBef>
            </a:pPr>
            <a:r>
              <a:rPr dirty="0" sz="3950" spc="75"/>
              <a:t>Importation</a:t>
            </a:r>
            <a:r>
              <a:rPr dirty="0" sz="3950" spc="-20"/>
              <a:t> </a:t>
            </a:r>
            <a:r>
              <a:rPr dirty="0" sz="3950" spc="145"/>
              <a:t>des</a:t>
            </a:r>
            <a:r>
              <a:rPr dirty="0" sz="3950" spc="-15"/>
              <a:t> </a:t>
            </a:r>
            <a:r>
              <a:rPr dirty="0" sz="3950" spc="165"/>
              <a:t>données</a:t>
            </a:r>
            <a:r>
              <a:rPr dirty="0" sz="3950" spc="-20"/>
              <a:t> </a:t>
            </a:r>
            <a:r>
              <a:rPr dirty="0" sz="3950" spc="190"/>
              <a:t>de</a:t>
            </a:r>
            <a:r>
              <a:rPr dirty="0" sz="3950" spc="-15"/>
              <a:t> </a:t>
            </a:r>
            <a:r>
              <a:rPr dirty="0" sz="3950" spc="135"/>
              <a:t>type</a:t>
            </a:r>
            <a:r>
              <a:rPr dirty="0" sz="3950" spc="-20"/>
              <a:t> </a:t>
            </a:r>
            <a:r>
              <a:rPr dirty="0" sz="3950" spc="125"/>
              <a:t>SQL</a:t>
            </a:r>
            <a:endParaRPr sz="39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2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6" y="8995197"/>
                  </a:moveTo>
                  <a:lnTo>
                    <a:pt x="219070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70"/>
                  </a:lnTo>
                  <a:lnTo>
                    <a:pt x="48127" y="8913143"/>
                  </a:lnTo>
                  <a:lnTo>
                    <a:pt x="22266" y="8872467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7"/>
                  </a:lnTo>
                  <a:lnTo>
                    <a:pt x="17128898" y="8913143"/>
                  </a:lnTo>
                  <a:lnTo>
                    <a:pt x="17094972" y="8947070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6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884" y="2204487"/>
              <a:ext cx="13087349" cy="63722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6930" rIns="0" bIns="0" rtlCol="0" vert="horz">
            <a:spAutoFit/>
          </a:bodyPr>
          <a:lstStyle/>
          <a:p>
            <a:pPr marL="2623185">
              <a:lnSpc>
                <a:spcPct val="100000"/>
              </a:lnSpc>
              <a:spcBef>
                <a:spcPts val="135"/>
              </a:spcBef>
            </a:pPr>
            <a:r>
              <a:rPr dirty="0" sz="3950" spc="114"/>
              <a:t>Creation</a:t>
            </a:r>
            <a:r>
              <a:rPr dirty="0" sz="3950" spc="-20"/>
              <a:t> </a:t>
            </a:r>
            <a:r>
              <a:rPr dirty="0" sz="3950" spc="125"/>
              <a:t>d'une</a:t>
            </a:r>
            <a:r>
              <a:rPr dirty="0" sz="3950" spc="-15"/>
              <a:t> </a:t>
            </a:r>
            <a:r>
              <a:rPr dirty="0" sz="3950" spc="140"/>
              <a:t>vue</a:t>
            </a:r>
            <a:r>
              <a:rPr dirty="0" sz="3950" spc="-15"/>
              <a:t> </a:t>
            </a:r>
            <a:r>
              <a:rPr dirty="0" sz="3950" spc="70"/>
              <a:t>virtuelle</a:t>
            </a:r>
            <a:r>
              <a:rPr dirty="0" sz="3950" spc="-15"/>
              <a:t> </a:t>
            </a:r>
            <a:r>
              <a:rPr dirty="0" sz="3950" spc="150"/>
              <a:t>pour</a:t>
            </a:r>
            <a:r>
              <a:rPr dirty="0" sz="3950" spc="-20"/>
              <a:t> </a:t>
            </a:r>
            <a:r>
              <a:rPr dirty="0" sz="3950" spc="-10"/>
              <a:t>data_json</a:t>
            </a:r>
            <a:endParaRPr sz="395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16217" y="8220144"/>
            <a:ext cx="2571782" cy="2066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2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3" y="8995197"/>
                  </a:lnTo>
                  <a:lnTo>
                    <a:pt x="168842" y="8989412"/>
                  </a:lnTo>
                  <a:lnTo>
                    <a:pt x="122730" y="8972930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4"/>
                  </a:lnTo>
                  <a:lnTo>
                    <a:pt x="0" y="8776126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6"/>
                  </a:lnTo>
                  <a:lnTo>
                    <a:pt x="17171241" y="8826354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0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6217" y="8220146"/>
              <a:ext cx="2571782" cy="206685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5389" y="2207273"/>
              <a:ext cx="11753849" cy="58769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6930" rIns="0" bIns="0" rtlCol="0" vert="horz">
            <a:spAutoFit/>
          </a:bodyPr>
          <a:lstStyle/>
          <a:p>
            <a:pPr marL="1394460">
              <a:lnSpc>
                <a:spcPct val="100000"/>
              </a:lnSpc>
              <a:spcBef>
                <a:spcPts val="135"/>
              </a:spcBef>
            </a:pPr>
            <a:r>
              <a:rPr dirty="0" sz="3950" spc="114"/>
              <a:t>Création</a:t>
            </a:r>
            <a:r>
              <a:rPr dirty="0" sz="3950" spc="-20"/>
              <a:t> </a:t>
            </a:r>
            <a:r>
              <a:rPr dirty="0" sz="3950" spc="190"/>
              <a:t>de</a:t>
            </a:r>
            <a:r>
              <a:rPr dirty="0" sz="3950" spc="-15"/>
              <a:t> </a:t>
            </a:r>
            <a:r>
              <a:rPr dirty="0" sz="3950" spc="140"/>
              <a:t>vue</a:t>
            </a:r>
            <a:r>
              <a:rPr dirty="0" sz="3950" spc="-15"/>
              <a:t> </a:t>
            </a:r>
            <a:r>
              <a:rPr dirty="0" sz="3950" spc="70"/>
              <a:t>virtuelle</a:t>
            </a:r>
            <a:r>
              <a:rPr dirty="0" sz="3950" spc="-15"/>
              <a:t> </a:t>
            </a:r>
            <a:r>
              <a:rPr dirty="0" sz="3950" spc="145"/>
              <a:t>des</a:t>
            </a:r>
            <a:r>
              <a:rPr dirty="0" sz="3950" spc="-15"/>
              <a:t> </a:t>
            </a:r>
            <a:r>
              <a:rPr dirty="0" sz="3950" spc="165"/>
              <a:t>données</a:t>
            </a:r>
            <a:r>
              <a:rPr dirty="0" sz="3950" spc="-15"/>
              <a:t> </a:t>
            </a:r>
            <a:r>
              <a:rPr dirty="0" sz="3950" spc="190"/>
              <a:t>de</a:t>
            </a:r>
            <a:r>
              <a:rPr dirty="0" sz="3950" spc="-15"/>
              <a:t> </a:t>
            </a:r>
            <a:r>
              <a:rPr dirty="0" sz="3950" spc="135"/>
              <a:t>type</a:t>
            </a:r>
            <a:r>
              <a:rPr dirty="0" sz="3950" spc="-15"/>
              <a:t> </a:t>
            </a:r>
            <a:r>
              <a:rPr dirty="0" sz="3950" spc="110"/>
              <a:t>Excel</a:t>
            </a:r>
            <a:endParaRPr sz="39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813" y="2154953"/>
              <a:ext cx="12134849" cy="6400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1849" rIns="0" bIns="0" rtlCol="0" vert="horz">
            <a:spAutoFit/>
          </a:bodyPr>
          <a:lstStyle/>
          <a:p>
            <a:pPr marL="1000760">
              <a:lnSpc>
                <a:spcPct val="100000"/>
              </a:lnSpc>
              <a:spcBef>
                <a:spcPts val="95"/>
              </a:spcBef>
            </a:pPr>
            <a:r>
              <a:rPr dirty="0" sz="5100" spc="120"/>
              <a:t>Creation</a:t>
            </a:r>
            <a:r>
              <a:rPr dirty="0" sz="5100" spc="-40"/>
              <a:t> </a:t>
            </a:r>
            <a:r>
              <a:rPr dirty="0" sz="5100" spc="130"/>
              <a:t>d'une</a:t>
            </a:r>
            <a:r>
              <a:rPr dirty="0" sz="5100" spc="-40"/>
              <a:t> </a:t>
            </a:r>
            <a:r>
              <a:rPr dirty="0" sz="5100" spc="160"/>
              <a:t>vue</a:t>
            </a:r>
            <a:r>
              <a:rPr dirty="0" sz="5100" spc="-40"/>
              <a:t> </a:t>
            </a:r>
            <a:r>
              <a:rPr dirty="0" sz="5100" spc="70"/>
              <a:t>virtuelle</a:t>
            </a:r>
            <a:r>
              <a:rPr dirty="0" sz="5100" spc="-40"/>
              <a:t> </a:t>
            </a:r>
            <a:r>
              <a:rPr dirty="0" sz="5100" spc="229"/>
              <a:t>de</a:t>
            </a:r>
            <a:r>
              <a:rPr dirty="0" sz="5100" spc="-40"/>
              <a:t> </a:t>
            </a:r>
            <a:r>
              <a:rPr dirty="0" sz="5100" spc="-10"/>
              <a:t>data_xml</a:t>
            </a:r>
            <a:endParaRPr sz="510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12571" y="8089391"/>
            <a:ext cx="2375427" cy="21976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8063" y="3913188"/>
              <a:ext cx="12849224" cy="24574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13543" rIns="0" bIns="0" rtlCol="0" vert="horz">
            <a:spAutoFit/>
          </a:bodyPr>
          <a:lstStyle/>
          <a:p>
            <a:pPr marL="4689475">
              <a:lnSpc>
                <a:spcPct val="100000"/>
              </a:lnSpc>
              <a:spcBef>
                <a:spcPts val="135"/>
              </a:spcBef>
            </a:pPr>
            <a:r>
              <a:rPr dirty="0" sz="5450" spc="105"/>
              <a:t>résultat</a:t>
            </a:r>
            <a:r>
              <a:rPr dirty="0" sz="5450" spc="-35"/>
              <a:t> </a:t>
            </a:r>
            <a:r>
              <a:rPr dirty="0" sz="5450" spc="265"/>
              <a:t>de</a:t>
            </a:r>
            <a:r>
              <a:rPr dirty="0" sz="5450" spc="-30"/>
              <a:t> </a:t>
            </a:r>
            <a:r>
              <a:rPr dirty="0" sz="5450" spc="-10"/>
              <a:t>data_json</a:t>
            </a:r>
            <a:endParaRPr sz="545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69936" y="8306740"/>
            <a:ext cx="2718062" cy="19802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7"/>
              <a:ext cx="2328931" cy="21976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69936" y="8306740"/>
              <a:ext cx="2718062" cy="198025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434" y="1891358"/>
              <a:ext cx="11915774" cy="64865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9623" rIns="0" bIns="0" rtlCol="0" vert="horz">
            <a:spAutoFit/>
          </a:bodyPr>
          <a:lstStyle/>
          <a:p>
            <a:pPr marL="4344035">
              <a:lnSpc>
                <a:spcPct val="100000"/>
              </a:lnSpc>
              <a:spcBef>
                <a:spcPts val="135"/>
              </a:spcBef>
            </a:pPr>
            <a:r>
              <a:rPr dirty="0" sz="5450" spc="105"/>
              <a:t>résultat</a:t>
            </a:r>
            <a:r>
              <a:rPr dirty="0" sz="5450" spc="-35"/>
              <a:t> </a:t>
            </a:r>
            <a:r>
              <a:rPr dirty="0" sz="5450" spc="265"/>
              <a:t>de</a:t>
            </a:r>
            <a:r>
              <a:rPr dirty="0" sz="5450" spc="-30"/>
              <a:t> </a:t>
            </a:r>
            <a:r>
              <a:rPr dirty="0" sz="5450" spc="155"/>
              <a:t>data</a:t>
            </a:r>
            <a:r>
              <a:rPr dirty="0" sz="5450" spc="-35"/>
              <a:t> </a:t>
            </a:r>
            <a:r>
              <a:rPr dirty="0" sz="5450" spc="250"/>
              <a:t>EXCEL</a:t>
            </a:r>
            <a:endParaRPr sz="54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2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6" y="8995197"/>
                  </a:moveTo>
                  <a:lnTo>
                    <a:pt x="219070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70"/>
                  </a:lnTo>
                  <a:lnTo>
                    <a:pt x="48127" y="8913143"/>
                  </a:lnTo>
                  <a:lnTo>
                    <a:pt x="22266" y="8872467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7"/>
                  </a:lnTo>
                  <a:lnTo>
                    <a:pt x="17128898" y="8913143"/>
                  </a:lnTo>
                  <a:lnTo>
                    <a:pt x="17094972" y="8947070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6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0235" y="3439654"/>
              <a:ext cx="12792074" cy="43148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95631" rIns="0" bIns="0" rtlCol="0" vert="horz">
            <a:spAutoFit/>
          </a:bodyPr>
          <a:lstStyle/>
          <a:p>
            <a:pPr marL="4500880">
              <a:lnSpc>
                <a:spcPct val="100000"/>
              </a:lnSpc>
              <a:spcBef>
                <a:spcPts val="135"/>
              </a:spcBef>
            </a:pPr>
            <a:r>
              <a:rPr dirty="0" sz="5450" spc="105"/>
              <a:t>résultat</a:t>
            </a:r>
            <a:r>
              <a:rPr dirty="0" sz="5450" spc="-35"/>
              <a:t> </a:t>
            </a:r>
            <a:r>
              <a:rPr dirty="0" sz="5450" spc="265"/>
              <a:t>de</a:t>
            </a:r>
            <a:r>
              <a:rPr dirty="0" sz="5450" spc="-30"/>
              <a:t> </a:t>
            </a:r>
            <a:r>
              <a:rPr dirty="0" sz="5450" spc="60"/>
              <a:t>data_XML</a:t>
            </a:r>
            <a:endParaRPr sz="545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16217" y="8393330"/>
            <a:ext cx="2571782" cy="18936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2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3" y="8995197"/>
                  </a:lnTo>
                  <a:lnTo>
                    <a:pt x="168842" y="8989412"/>
                  </a:lnTo>
                  <a:lnTo>
                    <a:pt x="122730" y="8972930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4"/>
                  </a:lnTo>
                  <a:lnTo>
                    <a:pt x="0" y="8776126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6"/>
                  </a:lnTo>
                  <a:lnTo>
                    <a:pt x="17171241" y="8826354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0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864" y="2508699"/>
              <a:ext cx="13087349" cy="65817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97578" rIns="0" bIns="0" rtlCol="0" vert="horz">
            <a:spAutoFit/>
          </a:bodyPr>
          <a:lstStyle/>
          <a:p>
            <a:pPr marL="4903470">
              <a:lnSpc>
                <a:spcPct val="100000"/>
              </a:lnSpc>
              <a:spcBef>
                <a:spcPts val="135"/>
              </a:spcBef>
            </a:pPr>
            <a:r>
              <a:rPr dirty="0" sz="5450" spc="165"/>
              <a:t>Configuration</a:t>
            </a:r>
            <a:r>
              <a:rPr dirty="0" sz="5450" spc="-10"/>
              <a:t> </a:t>
            </a:r>
            <a:r>
              <a:rPr dirty="0" sz="5450" spc="185"/>
              <a:t>SQL</a:t>
            </a:r>
            <a:endParaRPr sz="545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16217" y="7916208"/>
            <a:ext cx="2571782" cy="23707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55488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5" y="8872466"/>
                  </a:lnTo>
                  <a:lnTo>
                    <a:pt x="5784" y="8826355"/>
                  </a:lnTo>
                  <a:lnTo>
                    <a:pt x="0" y="8776132"/>
                  </a:lnTo>
                  <a:lnTo>
                    <a:pt x="0" y="219065"/>
                  </a:lnTo>
                  <a:lnTo>
                    <a:pt x="5784" y="168843"/>
                  </a:lnTo>
                  <a:lnTo>
                    <a:pt x="22265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3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5" y="219065"/>
                  </a:lnTo>
                  <a:lnTo>
                    <a:pt x="17177025" y="8776132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807" y="2962505"/>
              <a:ext cx="10220324" cy="59816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1693" y="1884611"/>
              <a:ext cx="127721" cy="12772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615" rIns="0" bIns="0" rtlCol="0" vert="horz">
            <a:spAutoFit/>
          </a:bodyPr>
          <a:lstStyle/>
          <a:p>
            <a:pPr algn="ctr" marL="701040" marR="1554480">
              <a:lnSpc>
                <a:spcPct val="100000"/>
              </a:lnSpc>
              <a:spcBef>
                <a:spcPts val="2745"/>
              </a:spcBef>
            </a:pPr>
            <a:r>
              <a:rPr dirty="0" sz="5200" spc="180"/>
              <a:t>Affichage</a:t>
            </a:r>
            <a:r>
              <a:rPr dirty="0" sz="5200" spc="-30"/>
              <a:t> </a:t>
            </a:r>
            <a:r>
              <a:rPr dirty="0" sz="5200" spc="120"/>
              <a:t>dataset</a:t>
            </a:r>
            <a:endParaRPr sz="5200"/>
          </a:p>
          <a:p>
            <a:pPr marL="1098550" marR="5080">
              <a:lnSpc>
                <a:spcPct val="115399"/>
              </a:lnSpc>
              <a:spcBef>
                <a:spcPts val="915"/>
              </a:spcBef>
            </a:pPr>
            <a:r>
              <a:rPr dirty="0" spc="-70" b="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pc="-2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35" b="0">
                <a:solidFill>
                  <a:srgbClr val="0F0F0F"/>
                </a:solidFill>
                <a:latin typeface="Verdana"/>
                <a:cs typeface="Verdana"/>
              </a:rPr>
              <a:t>requête</a:t>
            </a:r>
            <a:r>
              <a:rPr dirty="0" spc="-2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75" b="0">
                <a:solidFill>
                  <a:srgbClr val="0F0F0F"/>
                </a:solidFill>
                <a:latin typeface="Verdana"/>
                <a:cs typeface="Verdana"/>
              </a:rPr>
              <a:t>SQL</a:t>
            </a:r>
            <a:r>
              <a:rPr dirty="0" spc="-2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105" b="0">
                <a:solidFill>
                  <a:srgbClr val="0F0F0F"/>
                </a:solidFill>
                <a:latin typeface="Arial MT"/>
                <a:cs typeface="Arial MT"/>
              </a:rPr>
              <a:t>SELECT</a:t>
            </a:r>
            <a:r>
              <a:rPr dirty="0" spc="-75" b="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pc="225" b="0">
                <a:solidFill>
                  <a:srgbClr val="0F0F0F"/>
                </a:solidFill>
                <a:latin typeface="Arial MT"/>
                <a:cs typeface="Arial MT"/>
              </a:rPr>
              <a:t>*</a:t>
            </a:r>
            <a:r>
              <a:rPr dirty="0" spc="-80" b="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b="0">
                <a:solidFill>
                  <a:srgbClr val="0F0F0F"/>
                </a:solidFill>
                <a:latin typeface="Arial MT"/>
                <a:cs typeface="Arial MT"/>
              </a:rPr>
              <a:t>FROM</a:t>
            </a:r>
            <a:r>
              <a:rPr dirty="0" spc="-75" b="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pc="70" b="0">
                <a:solidFill>
                  <a:srgbClr val="0F0F0F"/>
                </a:solidFill>
                <a:latin typeface="Arial MT"/>
                <a:cs typeface="Arial MT"/>
              </a:rPr>
              <a:t>data_excel;</a:t>
            </a:r>
            <a:r>
              <a:rPr dirty="0" spc="-65" b="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pc="-35" b="0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pc="-26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35" b="0">
                <a:solidFill>
                  <a:srgbClr val="0F0F0F"/>
                </a:solidFill>
                <a:latin typeface="Verdana"/>
                <a:cs typeface="Verdana"/>
              </a:rPr>
              <a:t>utilisée</a:t>
            </a:r>
            <a:r>
              <a:rPr dirty="0" spc="-2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10" b="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pc="-26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35" b="0">
                <a:solidFill>
                  <a:srgbClr val="0F0F0F"/>
                </a:solidFill>
                <a:latin typeface="Verdana"/>
                <a:cs typeface="Verdana"/>
              </a:rPr>
              <a:t>récupérer</a:t>
            </a:r>
            <a:r>
              <a:rPr dirty="0" spc="-2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25" b="0">
                <a:solidFill>
                  <a:srgbClr val="0F0F0F"/>
                </a:solidFill>
                <a:latin typeface="Verdana"/>
                <a:cs typeface="Verdana"/>
              </a:rPr>
              <a:t>toutes</a:t>
            </a:r>
            <a:r>
              <a:rPr dirty="0" spc="-2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30" b="0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pc="-2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65" b="0">
                <a:solidFill>
                  <a:srgbClr val="0F0F0F"/>
                </a:solidFill>
                <a:latin typeface="Verdana"/>
                <a:cs typeface="Verdana"/>
              </a:rPr>
              <a:t>lignes</a:t>
            </a:r>
            <a:r>
              <a:rPr dirty="0" spc="-2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25" b="0">
                <a:solidFill>
                  <a:srgbClr val="0F0F0F"/>
                </a:solidFill>
                <a:latin typeface="Verdana"/>
                <a:cs typeface="Verdana"/>
              </a:rPr>
              <a:t>et toutes</a:t>
            </a:r>
            <a:r>
              <a:rPr dirty="0" spc="-2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30" b="0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pc="-2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10" b="0">
                <a:solidFill>
                  <a:srgbClr val="0F0F0F"/>
                </a:solidFill>
                <a:latin typeface="Verdana"/>
                <a:cs typeface="Verdana"/>
              </a:rPr>
              <a:t>colonnes</a:t>
            </a:r>
            <a:r>
              <a:rPr dirty="0" spc="-254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10" b="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pc="-26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45" b="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pc="-2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10" b="0">
                <a:solidFill>
                  <a:srgbClr val="0F0F0F"/>
                </a:solidFill>
                <a:latin typeface="Verdana"/>
                <a:cs typeface="Verdana"/>
              </a:rPr>
              <a:t>table</a:t>
            </a:r>
            <a:r>
              <a:rPr dirty="0" spc="-26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85" b="0">
                <a:solidFill>
                  <a:srgbClr val="0F0F0F"/>
                </a:solidFill>
                <a:latin typeface="Verdana"/>
                <a:cs typeface="Verdana"/>
              </a:rPr>
              <a:t>nommée</a:t>
            </a:r>
            <a:r>
              <a:rPr dirty="0" spc="-2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110" b="0">
                <a:solidFill>
                  <a:srgbClr val="0F0F0F"/>
                </a:solidFill>
                <a:latin typeface="Verdana"/>
                <a:cs typeface="Verdana"/>
              </a:rPr>
              <a:t>"data_excel"</a:t>
            </a:r>
            <a:r>
              <a:rPr dirty="0" spc="-2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60" b="0">
                <a:solidFill>
                  <a:srgbClr val="0F0F0F"/>
                </a:solidFill>
                <a:latin typeface="Verdana"/>
                <a:cs typeface="Verdana"/>
              </a:rPr>
              <a:t>dans</a:t>
            </a:r>
            <a:r>
              <a:rPr dirty="0" spc="-254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65" b="0">
                <a:solidFill>
                  <a:srgbClr val="0F0F0F"/>
                </a:solidFill>
                <a:latin typeface="Verdana"/>
                <a:cs typeface="Verdana"/>
              </a:rPr>
              <a:t>une</a:t>
            </a:r>
            <a:r>
              <a:rPr dirty="0" spc="-26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65" b="0">
                <a:solidFill>
                  <a:srgbClr val="0F0F0F"/>
                </a:solidFill>
                <a:latin typeface="Verdana"/>
                <a:cs typeface="Verdana"/>
              </a:rPr>
              <a:t>base</a:t>
            </a:r>
            <a:r>
              <a:rPr dirty="0" spc="-26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10" b="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pc="-2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pc="-10" b="0">
                <a:solidFill>
                  <a:srgbClr val="0F0F0F"/>
                </a:solidFill>
                <a:latin typeface="Verdana"/>
                <a:cs typeface="Verdana"/>
              </a:rPr>
              <a:t>données.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6217" y="8089391"/>
            <a:ext cx="2571782" cy="21976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3123" y="3621077"/>
              <a:ext cx="13087349" cy="49625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04624" y="886413"/>
            <a:ext cx="4688840" cy="8204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200" spc="175" b="1">
                <a:solidFill>
                  <a:srgbClr val="3652DD"/>
                </a:solidFill>
                <a:latin typeface="Tahoma"/>
                <a:cs typeface="Tahoma"/>
              </a:rPr>
              <a:t>SQL</a:t>
            </a:r>
            <a:r>
              <a:rPr dirty="0" sz="5200" spc="-4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5200" spc="50" b="1">
                <a:solidFill>
                  <a:srgbClr val="3652DD"/>
                </a:solidFill>
                <a:latin typeface="Tahoma"/>
                <a:cs typeface="Tahoma"/>
              </a:rPr>
              <a:t>QUERIES</a:t>
            </a:r>
            <a:endParaRPr sz="52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323974" y="2134228"/>
            <a:ext cx="16964025" cy="8153400"/>
            <a:chOff x="1323974" y="2134228"/>
            <a:chExt cx="16964025" cy="81534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974" y="2134228"/>
              <a:ext cx="123825" cy="1238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6116" y="8285089"/>
              <a:ext cx="2601883" cy="200191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622176" y="1878507"/>
            <a:ext cx="15644494" cy="1511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2800" spc="-7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800" spc="-2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40">
                <a:solidFill>
                  <a:srgbClr val="0F0F0F"/>
                </a:solidFill>
                <a:latin typeface="Verdana"/>
                <a:cs typeface="Verdana"/>
              </a:rPr>
              <a:t>requête</a:t>
            </a:r>
            <a:r>
              <a:rPr dirty="0" sz="2800" spc="-2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85">
                <a:solidFill>
                  <a:srgbClr val="0F0F0F"/>
                </a:solidFill>
                <a:latin typeface="Verdana"/>
                <a:cs typeface="Verdana"/>
              </a:rPr>
              <a:t>SQL</a:t>
            </a:r>
            <a:r>
              <a:rPr dirty="0" sz="2800" spc="-2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110">
                <a:solidFill>
                  <a:srgbClr val="0F0F0F"/>
                </a:solidFill>
                <a:latin typeface="Arial MT"/>
                <a:cs typeface="Arial MT"/>
              </a:rPr>
              <a:t>SELECT</a:t>
            </a:r>
            <a:r>
              <a:rPr dirty="0" sz="2800" spc="-7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125">
                <a:solidFill>
                  <a:srgbClr val="0F0F0F"/>
                </a:solidFill>
                <a:latin typeface="Arial MT"/>
                <a:cs typeface="Arial MT"/>
              </a:rPr>
              <a:t>category,</a:t>
            </a:r>
            <a:r>
              <a:rPr dirty="0" sz="2800" spc="-7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0F0F0F"/>
                </a:solidFill>
                <a:latin typeface="Arial MT"/>
                <a:cs typeface="Arial MT"/>
              </a:rPr>
              <a:t>COUNT(*)</a:t>
            </a:r>
            <a:r>
              <a:rPr dirty="0" sz="2800" spc="-7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-10">
                <a:solidFill>
                  <a:srgbClr val="0F0F0F"/>
                </a:solidFill>
                <a:latin typeface="Arial MT"/>
                <a:cs typeface="Arial MT"/>
              </a:rPr>
              <a:t>AS</a:t>
            </a:r>
            <a:r>
              <a:rPr dirty="0" sz="2800" spc="-7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114">
                <a:solidFill>
                  <a:srgbClr val="0F0F0F"/>
                </a:solidFill>
                <a:latin typeface="Arial MT"/>
                <a:cs typeface="Arial MT"/>
              </a:rPr>
              <a:t>num_products_available</a:t>
            </a:r>
            <a:r>
              <a:rPr dirty="0" sz="2800" spc="-7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0F0F0F"/>
                </a:solidFill>
                <a:latin typeface="Arial MT"/>
                <a:cs typeface="Arial MT"/>
              </a:rPr>
              <a:t>FROM</a:t>
            </a:r>
            <a:r>
              <a:rPr dirty="0" sz="2800" spc="-7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70">
                <a:solidFill>
                  <a:srgbClr val="0F0F0F"/>
                </a:solidFill>
                <a:latin typeface="Arial MT"/>
                <a:cs typeface="Arial MT"/>
              </a:rPr>
              <a:t>data_excel </a:t>
            </a:r>
            <a:r>
              <a:rPr dirty="0" sz="2800" spc="-85">
                <a:solidFill>
                  <a:srgbClr val="0F0F0F"/>
                </a:solidFill>
                <a:latin typeface="Arial MT"/>
                <a:cs typeface="Arial MT"/>
              </a:rPr>
              <a:t>WHERE</a:t>
            </a:r>
            <a:r>
              <a:rPr dirty="0" sz="2800" spc="-10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160">
                <a:solidFill>
                  <a:srgbClr val="0F0F0F"/>
                </a:solidFill>
                <a:latin typeface="Arial MT"/>
                <a:cs typeface="Arial MT"/>
              </a:rPr>
              <a:t>availability</a:t>
            </a:r>
            <a:r>
              <a:rPr dirty="0" sz="2800" spc="-10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-155">
                <a:solidFill>
                  <a:srgbClr val="0F0F0F"/>
                </a:solidFill>
                <a:latin typeface="Arial MT"/>
                <a:cs typeface="Arial MT"/>
              </a:rPr>
              <a:t>&gt;</a:t>
            </a:r>
            <a:r>
              <a:rPr dirty="0" sz="2800" spc="-10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390">
                <a:solidFill>
                  <a:srgbClr val="0F0F0F"/>
                </a:solidFill>
                <a:latin typeface="Arial MT"/>
                <a:cs typeface="Arial MT"/>
              </a:rPr>
              <a:t>0</a:t>
            </a:r>
            <a:r>
              <a:rPr dirty="0" sz="2800" spc="-10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-45">
                <a:solidFill>
                  <a:srgbClr val="0F0F0F"/>
                </a:solidFill>
                <a:latin typeface="Arial MT"/>
                <a:cs typeface="Arial MT"/>
              </a:rPr>
              <a:t>GROUP</a:t>
            </a:r>
            <a:r>
              <a:rPr dirty="0" sz="2800" spc="-9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0F0F0F"/>
                </a:solidFill>
                <a:latin typeface="Arial MT"/>
                <a:cs typeface="Arial MT"/>
              </a:rPr>
              <a:t>BY</a:t>
            </a:r>
            <a:r>
              <a:rPr dirty="0" sz="2800" spc="-10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125">
                <a:solidFill>
                  <a:srgbClr val="0F0F0F"/>
                </a:solidFill>
                <a:latin typeface="Arial MT"/>
                <a:cs typeface="Arial MT"/>
              </a:rPr>
              <a:t>category;</a:t>
            </a:r>
            <a:r>
              <a:rPr dirty="0" sz="2800" spc="-8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800" spc="-45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2800" spc="-2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40">
                <a:solidFill>
                  <a:srgbClr val="0F0F0F"/>
                </a:solidFill>
                <a:latin typeface="Verdana"/>
                <a:cs typeface="Verdana"/>
              </a:rPr>
              <a:t>utilisée</a:t>
            </a:r>
            <a:r>
              <a:rPr dirty="0" sz="2800" spc="-2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800" spc="-2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0F0F0F"/>
                </a:solidFill>
                <a:latin typeface="Verdana"/>
                <a:cs typeface="Verdana"/>
              </a:rPr>
              <a:t>obtenir</a:t>
            </a:r>
            <a:r>
              <a:rPr dirty="0" sz="2800" spc="-2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800" spc="-2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40">
                <a:solidFill>
                  <a:srgbClr val="0F0F0F"/>
                </a:solidFill>
                <a:latin typeface="Verdana"/>
                <a:cs typeface="Verdana"/>
              </a:rPr>
              <a:t>nombre</a:t>
            </a:r>
            <a:r>
              <a:rPr dirty="0" sz="2800" spc="-2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800" spc="-2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0F0F0F"/>
                </a:solidFill>
                <a:latin typeface="Verdana"/>
                <a:cs typeface="Verdana"/>
              </a:rPr>
              <a:t>produits disponibles</a:t>
            </a:r>
            <a:r>
              <a:rPr dirty="0" sz="2800" spc="-2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0F0F0F"/>
                </a:solidFill>
                <a:latin typeface="Verdana"/>
                <a:cs typeface="Verdana"/>
              </a:rPr>
              <a:t>par</a:t>
            </a:r>
            <a:r>
              <a:rPr dirty="0" sz="2800" spc="-2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0F0F0F"/>
                </a:solidFill>
                <a:latin typeface="Verdana"/>
                <a:cs typeface="Verdana"/>
              </a:rPr>
              <a:t>catégorie</a:t>
            </a:r>
            <a:r>
              <a:rPr dirty="0" sz="2800" spc="-2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135">
                <a:solidFill>
                  <a:srgbClr val="0F0F0F"/>
                </a:solidFill>
                <a:latin typeface="Verdana"/>
                <a:cs typeface="Verdana"/>
              </a:rPr>
              <a:t>à</a:t>
            </a:r>
            <a:r>
              <a:rPr dirty="0" sz="2800" spc="-2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0F0F0F"/>
                </a:solidFill>
                <a:latin typeface="Verdana"/>
                <a:cs typeface="Verdana"/>
              </a:rPr>
              <a:t>partir</a:t>
            </a:r>
            <a:r>
              <a:rPr dirty="0" sz="2800" spc="-2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800" spc="-2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800" spc="-2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0F0F0F"/>
                </a:solidFill>
                <a:latin typeface="Verdana"/>
                <a:cs typeface="Verdana"/>
              </a:rPr>
              <a:t>table</a:t>
            </a:r>
            <a:r>
              <a:rPr dirty="0" sz="2800" spc="-2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F0F0F"/>
                </a:solidFill>
                <a:latin typeface="Verdana"/>
                <a:cs typeface="Verdana"/>
              </a:rPr>
              <a:t>"data_excel".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06780" y="0"/>
            <a:ext cx="6281219" cy="618755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83486" y="2094734"/>
            <a:ext cx="6218555" cy="6210300"/>
            <a:chOff x="483486" y="2094734"/>
            <a:chExt cx="6218555" cy="62103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486" y="2094734"/>
              <a:ext cx="6218138" cy="62102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41218" y="2363977"/>
              <a:ext cx="5685790" cy="5688965"/>
            </a:xfrm>
            <a:custGeom>
              <a:avLst/>
              <a:gdLst/>
              <a:ahLst/>
              <a:cxnLst/>
              <a:rect l="l" t="t" r="r" b="b"/>
              <a:pathLst>
                <a:path w="5685790" h="5688965">
                  <a:moveTo>
                    <a:pt x="2849666" y="5688762"/>
                  </a:moveTo>
                  <a:lnTo>
                    <a:pt x="2842693" y="5688762"/>
                  </a:lnTo>
                  <a:lnTo>
                    <a:pt x="2829176" y="5685460"/>
                  </a:lnTo>
                  <a:lnTo>
                    <a:pt x="2818640" y="5677115"/>
                  </a:lnTo>
                  <a:lnTo>
                    <a:pt x="2811860" y="5666266"/>
                  </a:lnTo>
                  <a:lnTo>
                    <a:pt x="2809460" y="5655418"/>
                  </a:lnTo>
                  <a:lnTo>
                    <a:pt x="2811860" y="5641752"/>
                  </a:lnTo>
                  <a:lnTo>
                    <a:pt x="2818640" y="5631216"/>
                  </a:lnTo>
                  <a:lnTo>
                    <a:pt x="2829176" y="5624436"/>
                  </a:lnTo>
                  <a:lnTo>
                    <a:pt x="2842841" y="5622037"/>
                  </a:lnTo>
                  <a:lnTo>
                    <a:pt x="2849518" y="5622037"/>
                  </a:lnTo>
                  <a:lnTo>
                    <a:pt x="2863183" y="5624436"/>
                  </a:lnTo>
                  <a:lnTo>
                    <a:pt x="2873719" y="5631216"/>
                  </a:lnTo>
                  <a:lnTo>
                    <a:pt x="2880499" y="5641752"/>
                  </a:lnTo>
                  <a:lnTo>
                    <a:pt x="2882899" y="5655418"/>
                  </a:lnTo>
                  <a:lnTo>
                    <a:pt x="2880499" y="5666266"/>
                  </a:lnTo>
                  <a:lnTo>
                    <a:pt x="2873719" y="5677115"/>
                  </a:lnTo>
                  <a:lnTo>
                    <a:pt x="2863183" y="5685460"/>
                  </a:lnTo>
                  <a:lnTo>
                    <a:pt x="2849666" y="5688762"/>
                  </a:lnTo>
                  <a:close/>
                </a:path>
                <a:path w="5685790" h="5688965">
                  <a:moveTo>
                    <a:pt x="2656019" y="5682122"/>
                  </a:moveTo>
                  <a:lnTo>
                    <a:pt x="2649342" y="5682122"/>
                  </a:lnTo>
                  <a:lnTo>
                    <a:pt x="2639537" y="5675864"/>
                  </a:lnTo>
                  <a:lnTo>
                    <a:pt x="2630983" y="5667101"/>
                  </a:lnTo>
                  <a:lnTo>
                    <a:pt x="2624933" y="5655835"/>
                  </a:lnTo>
                  <a:lnTo>
                    <a:pt x="2622638" y="5642065"/>
                  </a:lnTo>
                  <a:lnTo>
                    <a:pt x="2625037" y="5632260"/>
                  </a:lnTo>
                  <a:lnTo>
                    <a:pt x="2631817" y="5623706"/>
                  </a:lnTo>
                  <a:lnTo>
                    <a:pt x="2642353" y="5617655"/>
                  </a:lnTo>
                  <a:lnTo>
                    <a:pt x="2656019" y="5615360"/>
                  </a:lnTo>
                  <a:lnTo>
                    <a:pt x="2669684" y="5617760"/>
                  </a:lnTo>
                  <a:lnTo>
                    <a:pt x="2680220" y="5624540"/>
                  </a:lnTo>
                  <a:lnTo>
                    <a:pt x="2687000" y="5635076"/>
                  </a:lnTo>
                  <a:lnTo>
                    <a:pt x="2689400" y="5648741"/>
                  </a:lnTo>
                  <a:lnTo>
                    <a:pt x="2686062" y="5662407"/>
                  </a:lnTo>
                  <a:lnTo>
                    <a:pt x="2677716" y="5672943"/>
                  </a:lnTo>
                  <a:lnTo>
                    <a:pt x="2666867" y="5679723"/>
                  </a:lnTo>
                  <a:lnTo>
                    <a:pt x="2656019" y="5682122"/>
                  </a:lnTo>
                  <a:close/>
                </a:path>
                <a:path w="5685790" h="5688965">
                  <a:moveTo>
                    <a:pt x="3036451" y="5682122"/>
                  </a:moveTo>
                  <a:lnTo>
                    <a:pt x="3022786" y="5679723"/>
                  </a:lnTo>
                  <a:lnTo>
                    <a:pt x="3012250" y="5672943"/>
                  </a:lnTo>
                  <a:lnTo>
                    <a:pt x="3005470" y="5662407"/>
                  </a:lnTo>
                  <a:lnTo>
                    <a:pt x="3003070" y="5648741"/>
                  </a:lnTo>
                  <a:lnTo>
                    <a:pt x="3005470" y="5635076"/>
                  </a:lnTo>
                  <a:lnTo>
                    <a:pt x="3012250" y="5624540"/>
                  </a:lnTo>
                  <a:lnTo>
                    <a:pt x="3022786" y="5617760"/>
                  </a:lnTo>
                  <a:lnTo>
                    <a:pt x="3036451" y="5615360"/>
                  </a:lnTo>
                  <a:lnTo>
                    <a:pt x="3047300" y="5614839"/>
                  </a:lnTo>
                  <a:lnTo>
                    <a:pt x="3058149" y="5621202"/>
                  </a:lnTo>
                  <a:lnTo>
                    <a:pt x="3066494" y="5631321"/>
                  </a:lnTo>
                  <a:lnTo>
                    <a:pt x="3069832" y="5642065"/>
                  </a:lnTo>
                  <a:lnTo>
                    <a:pt x="3067433" y="5655835"/>
                  </a:lnTo>
                  <a:lnTo>
                    <a:pt x="3060653" y="5667101"/>
                  </a:lnTo>
                  <a:lnTo>
                    <a:pt x="3050117" y="5675864"/>
                  </a:lnTo>
                  <a:lnTo>
                    <a:pt x="3036451" y="5682122"/>
                  </a:lnTo>
                  <a:close/>
                </a:path>
                <a:path w="5685790" h="5688965">
                  <a:moveTo>
                    <a:pt x="2469196" y="5662094"/>
                  </a:moveTo>
                  <a:lnTo>
                    <a:pt x="2462520" y="5662094"/>
                  </a:lnTo>
                  <a:lnTo>
                    <a:pt x="2448959" y="5655835"/>
                  </a:lnTo>
                  <a:lnTo>
                    <a:pt x="2439153" y="5647072"/>
                  </a:lnTo>
                  <a:lnTo>
                    <a:pt x="2434354" y="5635806"/>
                  </a:lnTo>
                  <a:lnTo>
                    <a:pt x="2435815" y="5622037"/>
                  </a:lnTo>
                  <a:lnTo>
                    <a:pt x="2439153" y="5612231"/>
                  </a:lnTo>
                  <a:lnTo>
                    <a:pt x="2447498" y="5603677"/>
                  </a:lnTo>
                  <a:lnTo>
                    <a:pt x="2458347" y="5597627"/>
                  </a:lnTo>
                  <a:lnTo>
                    <a:pt x="2469196" y="5595332"/>
                  </a:lnTo>
                  <a:lnTo>
                    <a:pt x="2482862" y="5598774"/>
                  </a:lnTo>
                  <a:lnTo>
                    <a:pt x="2493397" y="5607850"/>
                  </a:lnTo>
                  <a:lnTo>
                    <a:pt x="2500178" y="5620680"/>
                  </a:lnTo>
                  <a:lnTo>
                    <a:pt x="2502577" y="5635389"/>
                  </a:lnTo>
                  <a:lnTo>
                    <a:pt x="2496422" y="5645194"/>
                  </a:lnTo>
                  <a:lnTo>
                    <a:pt x="2488390" y="5653748"/>
                  </a:lnTo>
                  <a:lnTo>
                    <a:pt x="2479106" y="5659799"/>
                  </a:lnTo>
                  <a:lnTo>
                    <a:pt x="2469196" y="5662094"/>
                  </a:lnTo>
                  <a:close/>
                </a:path>
                <a:path w="5685790" h="5688965">
                  <a:moveTo>
                    <a:pt x="3229950" y="5662094"/>
                  </a:moveTo>
                  <a:lnTo>
                    <a:pt x="3223274" y="5662094"/>
                  </a:lnTo>
                  <a:lnTo>
                    <a:pt x="3209609" y="5659695"/>
                  </a:lnTo>
                  <a:lnTo>
                    <a:pt x="3199073" y="5652914"/>
                  </a:lnTo>
                  <a:lnTo>
                    <a:pt x="3192292" y="5642378"/>
                  </a:lnTo>
                  <a:lnTo>
                    <a:pt x="3189893" y="5628713"/>
                  </a:lnTo>
                  <a:lnTo>
                    <a:pt x="3192188" y="5617864"/>
                  </a:lnTo>
                  <a:lnTo>
                    <a:pt x="3198238" y="5607015"/>
                  </a:lnTo>
                  <a:lnTo>
                    <a:pt x="3206793" y="5598670"/>
                  </a:lnTo>
                  <a:lnTo>
                    <a:pt x="3216598" y="5595332"/>
                  </a:lnTo>
                  <a:lnTo>
                    <a:pt x="3230368" y="5593872"/>
                  </a:lnTo>
                  <a:lnTo>
                    <a:pt x="3241633" y="5598670"/>
                  </a:lnTo>
                  <a:lnTo>
                    <a:pt x="3250396" y="5608476"/>
                  </a:lnTo>
                  <a:lnTo>
                    <a:pt x="3256655" y="5622037"/>
                  </a:lnTo>
                  <a:lnTo>
                    <a:pt x="3254360" y="5635806"/>
                  </a:lnTo>
                  <a:lnTo>
                    <a:pt x="3248310" y="5647072"/>
                  </a:lnTo>
                  <a:lnTo>
                    <a:pt x="3239756" y="5655835"/>
                  </a:lnTo>
                  <a:lnTo>
                    <a:pt x="3229950" y="5662094"/>
                  </a:lnTo>
                  <a:close/>
                </a:path>
                <a:path w="5685790" h="5688965">
                  <a:moveTo>
                    <a:pt x="2282373" y="5628713"/>
                  </a:moveTo>
                  <a:lnTo>
                    <a:pt x="2275697" y="5628713"/>
                  </a:lnTo>
                  <a:lnTo>
                    <a:pt x="2263075" y="5625271"/>
                  </a:lnTo>
                  <a:lnTo>
                    <a:pt x="2254834" y="5616195"/>
                  </a:lnTo>
                  <a:lnTo>
                    <a:pt x="2250348" y="5603364"/>
                  </a:lnTo>
                  <a:lnTo>
                    <a:pt x="2248992" y="5588656"/>
                  </a:lnTo>
                  <a:lnTo>
                    <a:pt x="2255251" y="5578850"/>
                  </a:lnTo>
                  <a:lnTo>
                    <a:pt x="2264014" y="5570296"/>
                  </a:lnTo>
                  <a:lnTo>
                    <a:pt x="2275280" y="5564245"/>
                  </a:lnTo>
                  <a:lnTo>
                    <a:pt x="2289049" y="5561950"/>
                  </a:lnTo>
                  <a:lnTo>
                    <a:pt x="2302611" y="5569148"/>
                  </a:lnTo>
                  <a:lnTo>
                    <a:pt x="2312416" y="5579476"/>
                  </a:lnTo>
                  <a:lnTo>
                    <a:pt x="2317215" y="5591055"/>
                  </a:lnTo>
                  <a:lnTo>
                    <a:pt x="2315754" y="5602008"/>
                  </a:lnTo>
                  <a:lnTo>
                    <a:pt x="2309600" y="5614631"/>
                  </a:lnTo>
                  <a:lnTo>
                    <a:pt x="2301567" y="5622871"/>
                  </a:lnTo>
                  <a:lnTo>
                    <a:pt x="2292283" y="5627357"/>
                  </a:lnTo>
                  <a:lnTo>
                    <a:pt x="2282373" y="5628713"/>
                  </a:lnTo>
                  <a:close/>
                </a:path>
                <a:path w="5685790" h="5688965">
                  <a:moveTo>
                    <a:pt x="3416884" y="5628713"/>
                  </a:moveTo>
                  <a:lnTo>
                    <a:pt x="3410208" y="5628713"/>
                  </a:lnTo>
                  <a:lnTo>
                    <a:pt x="3396543" y="5626418"/>
                  </a:lnTo>
                  <a:lnTo>
                    <a:pt x="3386007" y="5620368"/>
                  </a:lnTo>
                  <a:lnTo>
                    <a:pt x="3379226" y="5611814"/>
                  </a:lnTo>
                  <a:lnTo>
                    <a:pt x="3376827" y="5602008"/>
                  </a:lnTo>
                  <a:lnTo>
                    <a:pt x="3375367" y="5588239"/>
                  </a:lnTo>
                  <a:lnTo>
                    <a:pt x="3380165" y="5576972"/>
                  </a:lnTo>
                  <a:lnTo>
                    <a:pt x="3389971" y="5568209"/>
                  </a:lnTo>
                  <a:lnTo>
                    <a:pt x="3403532" y="5561950"/>
                  </a:lnTo>
                  <a:lnTo>
                    <a:pt x="3414485" y="5563307"/>
                  </a:lnTo>
                  <a:lnTo>
                    <a:pt x="3426064" y="5567792"/>
                  </a:lnTo>
                  <a:lnTo>
                    <a:pt x="3436391" y="5576033"/>
                  </a:lnTo>
                  <a:lnTo>
                    <a:pt x="3443589" y="5588656"/>
                  </a:lnTo>
                  <a:lnTo>
                    <a:pt x="3441294" y="5602425"/>
                  </a:lnTo>
                  <a:lnTo>
                    <a:pt x="3435244" y="5613691"/>
                  </a:lnTo>
                  <a:lnTo>
                    <a:pt x="3426690" y="5622454"/>
                  </a:lnTo>
                  <a:lnTo>
                    <a:pt x="3416884" y="5628713"/>
                  </a:lnTo>
                  <a:close/>
                </a:path>
                <a:path w="5685790" h="5688965">
                  <a:moveTo>
                    <a:pt x="2102227" y="5588656"/>
                  </a:moveTo>
                  <a:lnTo>
                    <a:pt x="2088874" y="5588656"/>
                  </a:lnTo>
                  <a:lnTo>
                    <a:pt x="2079173" y="5581354"/>
                  </a:lnTo>
                  <a:lnTo>
                    <a:pt x="2071349" y="5570296"/>
                  </a:lnTo>
                  <a:lnTo>
                    <a:pt x="2067281" y="5556735"/>
                  </a:lnTo>
                  <a:lnTo>
                    <a:pt x="2068846" y="5541923"/>
                  </a:lnTo>
                  <a:lnTo>
                    <a:pt x="2075105" y="5532221"/>
                  </a:lnTo>
                  <a:lnTo>
                    <a:pt x="2083867" y="5524397"/>
                  </a:lnTo>
                  <a:lnTo>
                    <a:pt x="2095133" y="5520329"/>
                  </a:lnTo>
                  <a:lnTo>
                    <a:pt x="2108903" y="5521893"/>
                  </a:lnTo>
                  <a:lnTo>
                    <a:pt x="2121525" y="5528152"/>
                  </a:lnTo>
                  <a:lnTo>
                    <a:pt x="2129766" y="5536915"/>
                  </a:lnTo>
                  <a:lnTo>
                    <a:pt x="2134252" y="5548181"/>
                  </a:lnTo>
                  <a:lnTo>
                    <a:pt x="2135608" y="5561950"/>
                  </a:lnTo>
                  <a:lnTo>
                    <a:pt x="2129453" y="5571756"/>
                  </a:lnTo>
                  <a:lnTo>
                    <a:pt x="2121421" y="5580311"/>
                  </a:lnTo>
                  <a:lnTo>
                    <a:pt x="2112137" y="5586361"/>
                  </a:lnTo>
                  <a:lnTo>
                    <a:pt x="2102227" y="5588656"/>
                  </a:lnTo>
                  <a:close/>
                </a:path>
                <a:path w="5685790" h="5688965">
                  <a:moveTo>
                    <a:pt x="3597031" y="5581980"/>
                  </a:moveTo>
                  <a:lnTo>
                    <a:pt x="3590355" y="5581980"/>
                  </a:lnTo>
                  <a:lnTo>
                    <a:pt x="3580444" y="5580728"/>
                  </a:lnTo>
                  <a:lnTo>
                    <a:pt x="3571160" y="5576972"/>
                  </a:lnTo>
                  <a:lnTo>
                    <a:pt x="3563128" y="5570713"/>
                  </a:lnTo>
                  <a:lnTo>
                    <a:pt x="3556973" y="5561950"/>
                  </a:lnTo>
                  <a:lnTo>
                    <a:pt x="3555513" y="5547242"/>
                  </a:lnTo>
                  <a:lnTo>
                    <a:pt x="3560312" y="5534411"/>
                  </a:lnTo>
                  <a:lnTo>
                    <a:pt x="3570117" y="5525336"/>
                  </a:lnTo>
                  <a:lnTo>
                    <a:pt x="3583679" y="5521893"/>
                  </a:lnTo>
                  <a:lnTo>
                    <a:pt x="3594631" y="5519390"/>
                  </a:lnTo>
                  <a:lnTo>
                    <a:pt x="3606209" y="5521894"/>
                  </a:lnTo>
                  <a:lnTo>
                    <a:pt x="3616538" y="5529404"/>
                  </a:lnTo>
                  <a:lnTo>
                    <a:pt x="3623736" y="5541923"/>
                  </a:lnTo>
                  <a:lnTo>
                    <a:pt x="3625196" y="5556631"/>
                  </a:lnTo>
                  <a:lnTo>
                    <a:pt x="3620397" y="5569462"/>
                  </a:lnTo>
                  <a:lnTo>
                    <a:pt x="3610592" y="5578537"/>
                  </a:lnTo>
                  <a:lnTo>
                    <a:pt x="3597031" y="5581980"/>
                  </a:lnTo>
                  <a:close/>
                </a:path>
                <a:path w="5685790" h="5688965">
                  <a:moveTo>
                    <a:pt x="1922081" y="5528570"/>
                  </a:moveTo>
                  <a:lnTo>
                    <a:pt x="1908728" y="5528570"/>
                  </a:lnTo>
                  <a:lnTo>
                    <a:pt x="1899027" y="5521372"/>
                  </a:lnTo>
                  <a:lnTo>
                    <a:pt x="1891203" y="5511045"/>
                  </a:lnTo>
                  <a:lnTo>
                    <a:pt x="1887135" y="5499466"/>
                  </a:lnTo>
                  <a:lnTo>
                    <a:pt x="1888699" y="5488513"/>
                  </a:lnTo>
                  <a:lnTo>
                    <a:pt x="1896001" y="5475994"/>
                  </a:lnTo>
                  <a:lnTo>
                    <a:pt x="1907059" y="5468483"/>
                  </a:lnTo>
                  <a:lnTo>
                    <a:pt x="1920620" y="5465980"/>
                  </a:lnTo>
                  <a:lnTo>
                    <a:pt x="1935433" y="5468483"/>
                  </a:lnTo>
                  <a:lnTo>
                    <a:pt x="1945134" y="5474743"/>
                  </a:lnTo>
                  <a:lnTo>
                    <a:pt x="1952958" y="5483505"/>
                  </a:lnTo>
                  <a:lnTo>
                    <a:pt x="1957026" y="5494772"/>
                  </a:lnTo>
                  <a:lnTo>
                    <a:pt x="1955461" y="5508541"/>
                  </a:lnTo>
                  <a:lnTo>
                    <a:pt x="1949307" y="5517304"/>
                  </a:lnTo>
                  <a:lnTo>
                    <a:pt x="1941275" y="5523563"/>
                  </a:lnTo>
                  <a:lnTo>
                    <a:pt x="1931990" y="5527318"/>
                  </a:lnTo>
                  <a:lnTo>
                    <a:pt x="1922081" y="5528570"/>
                  </a:lnTo>
                  <a:close/>
                </a:path>
                <a:path w="5685790" h="5688965">
                  <a:moveTo>
                    <a:pt x="3777288" y="5528570"/>
                  </a:moveTo>
                  <a:lnTo>
                    <a:pt x="3770612" y="5528570"/>
                  </a:lnTo>
                  <a:lnTo>
                    <a:pt x="3760702" y="5527318"/>
                  </a:lnTo>
                  <a:lnTo>
                    <a:pt x="3751418" y="5523563"/>
                  </a:lnTo>
                  <a:lnTo>
                    <a:pt x="3743386" y="5517304"/>
                  </a:lnTo>
                  <a:lnTo>
                    <a:pt x="3737231" y="5508541"/>
                  </a:lnTo>
                  <a:lnTo>
                    <a:pt x="3735666" y="5493728"/>
                  </a:lnTo>
                  <a:lnTo>
                    <a:pt x="3739735" y="5480167"/>
                  </a:lnTo>
                  <a:lnTo>
                    <a:pt x="3747558" y="5469109"/>
                  </a:lnTo>
                  <a:lnTo>
                    <a:pt x="3757260" y="5461807"/>
                  </a:lnTo>
                  <a:lnTo>
                    <a:pt x="3772072" y="5460242"/>
                  </a:lnTo>
                  <a:lnTo>
                    <a:pt x="3785633" y="5464311"/>
                  </a:lnTo>
                  <a:lnTo>
                    <a:pt x="3796691" y="5472135"/>
                  </a:lnTo>
                  <a:lnTo>
                    <a:pt x="3803993" y="5481836"/>
                  </a:lnTo>
                  <a:lnTo>
                    <a:pt x="3802637" y="5496649"/>
                  </a:lnTo>
                  <a:lnTo>
                    <a:pt x="3798151" y="5510210"/>
                  </a:lnTo>
                  <a:lnTo>
                    <a:pt x="3789910" y="5521268"/>
                  </a:lnTo>
                  <a:lnTo>
                    <a:pt x="3777288" y="5528570"/>
                  </a:lnTo>
                  <a:close/>
                </a:path>
                <a:path w="5685790" h="5688965">
                  <a:moveTo>
                    <a:pt x="1748610" y="5461807"/>
                  </a:moveTo>
                  <a:lnTo>
                    <a:pt x="1735258" y="5461807"/>
                  </a:lnTo>
                  <a:lnTo>
                    <a:pt x="1722740" y="5454505"/>
                  </a:lnTo>
                  <a:lnTo>
                    <a:pt x="1715229" y="5443448"/>
                  </a:lnTo>
                  <a:lnTo>
                    <a:pt x="1712726" y="5429887"/>
                  </a:lnTo>
                  <a:lnTo>
                    <a:pt x="1715229" y="5415074"/>
                  </a:lnTo>
                  <a:lnTo>
                    <a:pt x="1722531" y="5406416"/>
                  </a:lnTo>
                  <a:lnTo>
                    <a:pt x="1733589" y="5400887"/>
                  </a:lnTo>
                  <a:lnTo>
                    <a:pt x="1747150" y="5399114"/>
                  </a:lnTo>
                  <a:lnTo>
                    <a:pt x="1761963" y="5401722"/>
                  </a:lnTo>
                  <a:lnTo>
                    <a:pt x="1770621" y="5408920"/>
                  </a:lnTo>
                  <a:lnTo>
                    <a:pt x="1776150" y="5419247"/>
                  </a:lnTo>
                  <a:lnTo>
                    <a:pt x="1777923" y="5430826"/>
                  </a:lnTo>
                  <a:lnTo>
                    <a:pt x="1775315" y="5441779"/>
                  </a:lnTo>
                  <a:lnTo>
                    <a:pt x="1770204" y="5450541"/>
                  </a:lnTo>
                  <a:lnTo>
                    <a:pt x="1764466" y="5456800"/>
                  </a:lnTo>
                  <a:lnTo>
                    <a:pt x="1757477" y="5460555"/>
                  </a:lnTo>
                  <a:lnTo>
                    <a:pt x="1748610" y="5461807"/>
                  </a:lnTo>
                  <a:close/>
                </a:path>
                <a:path w="5685790" h="5688965">
                  <a:moveTo>
                    <a:pt x="3950759" y="5461807"/>
                  </a:moveTo>
                  <a:lnTo>
                    <a:pt x="3944082" y="5461807"/>
                  </a:lnTo>
                  <a:lnTo>
                    <a:pt x="3934172" y="5460555"/>
                  </a:lnTo>
                  <a:lnTo>
                    <a:pt x="3924888" y="5456800"/>
                  </a:lnTo>
                  <a:lnTo>
                    <a:pt x="3916856" y="5450541"/>
                  </a:lnTo>
                  <a:lnTo>
                    <a:pt x="3910701" y="5441779"/>
                  </a:lnTo>
                  <a:lnTo>
                    <a:pt x="3908198" y="5426966"/>
                  </a:lnTo>
                  <a:lnTo>
                    <a:pt x="3910701" y="5413405"/>
                  </a:lnTo>
                  <a:lnTo>
                    <a:pt x="3918212" y="5402348"/>
                  </a:lnTo>
                  <a:lnTo>
                    <a:pt x="3930730" y="5395046"/>
                  </a:lnTo>
                  <a:lnTo>
                    <a:pt x="3944604" y="5392542"/>
                  </a:lnTo>
                  <a:lnTo>
                    <a:pt x="3956600" y="5395046"/>
                  </a:lnTo>
                  <a:lnTo>
                    <a:pt x="3967345" y="5402556"/>
                  </a:lnTo>
                  <a:lnTo>
                    <a:pt x="3977464" y="5415074"/>
                  </a:lnTo>
                  <a:lnTo>
                    <a:pt x="3979028" y="5426027"/>
                  </a:lnTo>
                  <a:lnTo>
                    <a:pt x="3974960" y="5437606"/>
                  </a:lnTo>
                  <a:lnTo>
                    <a:pt x="3967136" y="5447934"/>
                  </a:lnTo>
                  <a:lnTo>
                    <a:pt x="3957435" y="5455131"/>
                  </a:lnTo>
                  <a:lnTo>
                    <a:pt x="3950759" y="5461807"/>
                  </a:lnTo>
                  <a:close/>
                </a:path>
                <a:path w="5685790" h="5688965">
                  <a:moveTo>
                    <a:pt x="1575029" y="5381693"/>
                  </a:moveTo>
                  <a:lnTo>
                    <a:pt x="1561676" y="5381693"/>
                  </a:lnTo>
                  <a:lnTo>
                    <a:pt x="1549263" y="5374391"/>
                  </a:lnTo>
                  <a:lnTo>
                    <a:pt x="1542482" y="5363333"/>
                  </a:lnTo>
                  <a:lnTo>
                    <a:pt x="1541961" y="5349772"/>
                  </a:lnTo>
                  <a:lnTo>
                    <a:pt x="1548324" y="5334959"/>
                  </a:lnTo>
                  <a:lnTo>
                    <a:pt x="1555522" y="5326301"/>
                  </a:lnTo>
                  <a:lnTo>
                    <a:pt x="1565849" y="5320773"/>
                  </a:lnTo>
                  <a:lnTo>
                    <a:pt x="1577428" y="5318999"/>
                  </a:lnTo>
                  <a:lnTo>
                    <a:pt x="1588381" y="5321607"/>
                  </a:lnTo>
                  <a:lnTo>
                    <a:pt x="1600899" y="5328909"/>
                  </a:lnTo>
                  <a:lnTo>
                    <a:pt x="1608410" y="5339967"/>
                  </a:lnTo>
                  <a:lnTo>
                    <a:pt x="1610913" y="5353528"/>
                  </a:lnTo>
                  <a:lnTo>
                    <a:pt x="1608410" y="5368341"/>
                  </a:lnTo>
                  <a:lnTo>
                    <a:pt x="1602255" y="5373243"/>
                  </a:lnTo>
                  <a:lnTo>
                    <a:pt x="1594223" y="5377520"/>
                  </a:lnTo>
                  <a:lnTo>
                    <a:pt x="1584939" y="5380545"/>
                  </a:lnTo>
                  <a:lnTo>
                    <a:pt x="1575029" y="5381693"/>
                  </a:lnTo>
                  <a:close/>
                </a:path>
                <a:path w="5685790" h="5688965">
                  <a:moveTo>
                    <a:pt x="4124229" y="5381693"/>
                  </a:moveTo>
                  <a:lnTo>
                    <a:pt x="4110876" y="5381693"/>
                  </a:lnTo>
                  <a:lnTo>
                    <a:pt x="4104826" y="5380441"/>
                  </a:lnTo>
                  <a:lnTo>
                    <a:pt x="4097524" y="5376686"/>
                  </a:lnTo>
                  <a:lnTo>
                    <a:pt x="4090222" y="5370427"/>
                  </a:lnTo>
                  <a:lnTo>
                    <a:pt x="4084171" y="5361665"/>
                  </a:lnTo>
                  <a:lnTo>
                    <a:pt x="4081564" y="5350712"/>
                  </a:lnTo>
                  <a:lnTo>
                    <a:pt x="4083337" y="5339132"/>
                  </a:lnTo>
                  <a:lnTo>
                    <a:pt x="4088866" y="5328805"/>
                  </a:lnTo>
                  <a:lnTo>
                    <a:pt x="4097524" y="5321607"/>
                  </a:lnTo>
                  <a:lnTo>
                    <a:pt x="4112337" y="5315244"/>
                  </a:lnTo>
                  <a:lnTo>
                    <a:pt x="4125898" y="5315766"/>
                  </a:lnTo>
                  <a:lnTo>
                    <a:pt x="4136955" y="5322546"/>
                  </a:lnTo>
                  <a:lnTo>
                    <a:pt x="4144257" y="5334959"/>
                  </a:lnTo>
                  <a:lnTo>
                    <a:pt x="4146865" y="5345913"/>
                  </a:lnTo>
                  <a:lnTo>
                    <a:pt x="4145092" y="5357492"/>
                  </a:lnTo>
                  <a:lnTo>
                    <a:pt x="4139563" y="5367819"/>
                  </a:lnTo>
                  <a:lnTo>
                    <a:pt x="4130905" y="5375016"/>
                  </a:lnTo>
                  <a:lnTo>
                    <a:pt x="4124229" y="5381693"/>
                  </a:lnTo>
                  <a:close/>
                </a:path>
                <a:path w="5685790" h="5688965">
                  <a:moveTo>
                    <a:pt x="1408235" y="5294902"/>
                  </a:moveTo>
                  <a:lnTo>
                    <a:pt x="1401559" y="5294902"/>
                  </a:lnTo>
                  <a:lnTo>
                    <a:pt x="1394882" y="5288226"/>
                  </a:lnTo>
                  <a:lnTo>
                    <a:pt x="1386224" y="5280924"/>
                  </a:lnTo>
                  <a:lnTo>
                    <a:pt x="1380695" y="5269867"/>
                  </a:lnTo>
                  <a:lnTo>
                    <a:pt x="1378922" y="5256305"/>
                  </a:lnTo>
                  <a:lnTo>
                    <a:pt x="1381530" y="5241492"/>
                  </a:lnTo>
                  <a:lnTo>
                    <a:pt x="1392587" y="5232939"/>
                  </a:lnTo>
                  <a:lnTo>
                    <a:pt x="1404897" y="5228140"/>
                  </a:lnTo>
                  <a:lnTo>
                    <a:pt x="1417206" y="5228349"/>
                  </a:lnTo>
                  <a:lnTo>
                    <a:pt x="1428263" y="5234816"/>
                  </a:lnTo>
                  <a:lnTo>
                    <a:pt x="1436922" y="5242014"/>
                  </a:lnTo>
                  <a:lnTo>
                    <a:pt x="1442450" y="5252341"/>
                  </a:lnTo>
                  <a:lnTo>
                    <a:pt x="1444224" y="5263921"/>
                  </a:lnTo>
                  <a:lnTo>
                    <a:pt x="1441616" y="5274875"/>
                  </a:lnTo>
                  <a:lnTo>
                    <a:pt x="1435461" y="5283636"/>
                  </a:lnTo>
                  <a:lnTo>
                    <a:pt x="1427429" y="5289895"/>
                  </a:lnTo>
                  <a:lnTo>
                    <a:pt x="1418145" y="5293650"/>
                  </a:lnTo>
                  <a:lnTo>
                    <a:pt x="1408235" y="5294902"/>
                  </a:lnTo>
                  <a:close/>
                </a:path>
                <a:path w="5685790" h="5688965">
                  <a:moveTo>
                    <a:pt x="4297810" y="5288226"/>
                  </a:moveTo>
                  <a:lnTo>
                    <a:pt x="4277782" y="5288226"/>
                  </a:lnTo>
                  <a:lnTo>
                    <a:pt x="4268915" y="5288017"/>
                  </a:lnTo>
                  <a:lnTo>
                    <a:pt x="4244400" y="5251507"/>
                  </a:lnTo>
                  <a:lnTo>
                    <a:pt x="4249199" y="5239198"/>
                  </a:lnTo>
                  <a:lnTo>
                    <a:pt x="4257753" y="5228140"/>
                  </a:lnTo>
                  <a:lnTo>
                    <a:pt x="4272566" y="5224594"/>
                  </a:lnTo>
                  <a:lnTo>
                    <a:pt x="4286127" y="5224802"/>
                  </a:lnTo>
                  <a:lnTo>
                    <a:pt x="4297184" y="5230018"/>
                  </a:lnTo>
                  <a:lnTo>
                    <a:pt x="4304486" y="5241492"/>
                  </a:lnTo>
                  <a:lnTo>
                    <a:pt x="4310954" y="5252550"/>
                  </a:lnTo>
                  <a:lnTo>
                    <a:pt x="4311163" y="5264860"/>
                  </a:lnTo>
                  <a:lnTo>
                    <a:pt x="4306364" y="5277169"/>
                  </a:lnTo>
                  <a:lnTo>
                    <a:pt x="4297810" y="5288226"/>
                  </a:lnTo>
                  <a:close/>
                </a:path>
                <a:path w="5685790" h="5688965">
                  <a:moveTo>
                    <a:pt x="1254793" y="5194759"/>
                  </a:moveTo>
                  <a:lnTo>
                    <a:pt x="1248117" y="5194759"/>
                  </a:lnTo>
                  <a:lnTo>
                    <a:pt x="1241441" y="5188083"/>
                  </a:lnTo>
                  <a:lnTo>
                    <a:pt x="1234765" y="5188083"/>
                  </a:lnTo>
                  <a:lnTo>
                    <a:pt x="1226211" y="5177026"/>
                  </a:lnTo>
                  <a:lnTo>
                    <a:pt x="1221412" y="5164716"/>
                  </a:lnTo>
                  <a:lnTo>
                    <a:pt x="1221621" y="5152407"/>
                  </a:lnTo>
                  <a:lnTo>
                    <a:pt x="1228089" y="5141350"/>
                  </a:lnTo>
                  <a:lnTo>
                    <a:pt x="1235391" y="5132796"/>
                  </a:lnTo>
                  <a:lnTo>
                    <a:pt x="1246448" y="5127997"/>
                  </a:lnTo>
                  <a:lnTo>
                    <a:pt x="1260009" y="5128206"/>
                  </a:lnTo>
                  <a:lnTo>
                    <a:pt x="1274822" y="5134674"/>
                  </a:lnTo>
                  <a:lnTo>
                    <a:pt x="1282437" y="5141871"/>
                  </a:lnTo>
                  <a:lnTo>
                    <a:pt x="1285671" y="5152198"/>
                  </a:lnTo>
                  <a:lnTo>
                    <a:pt x="1285149" y="5163778"/>
                  </a:lnTo>
                  <a:lnTo>
                    <a:pt x="1281498" y="5174731"/>
                  </a:lnTo>
                  <a:lnTo>
                    <a:pt x="1275448" y="5183493"/>
                  </a:lnTo>
                  <a:lnTo>
                    <a:pt x="1268146" y="5189752"/>
                  </a:lnTo>
                  <a:lnTo>
                    <a:pt x="1260844" y="5193507"/>
                  </a:lnTo>
                  <a:lnTo>
                    <a:pt x="1254793" y="5194759"/>
                  </a:lnTo>
                  <a:close/>
                </a:path>
                <a:path w="5685790" h="5688965">
                  <a:moveTo>
                    <a:pt x="4451252" y="5188083"/>
                  </a:moveTo>
                  <a:lnTo>
                    <a:pt x="4437899" y="5188083"/>
                  </a:lnTo>
                  <a:lnTo>
                    <a:pt x="4428094" y="5186936"/>
                  </a:lnTo>
                  <a:lnTo>
                    <a:pt x="4419540" y="5183910"/>
                  </a:lnTo>
                  <a:lnTo>
                    <a:pt x="4413490" y="5179634"/>
                  </a:lnTo>
                  <a:lnTo>
                    <a:pt x="4411195" y="5174731"/>
                  </a:lnTo>
                  <a:lnTo>
                    <a:pt x="4404727" y="5163673"/>
                  </a:lnTo>
                  <a:lnTo>
                    <a:pt x="4428928" y="5124346"/>
                  </a:lnTo>
                  <a:lnTo>
                    <a:pt x="4441237" y="5123825"/>
                  </a:lnTo>
                  <a:lnTo>
                    <a:pt x="4453547" y="5127058"/>
                  </a:lnTo>
                  <a:lnTo>
                    <a:pt x="4464604" y="5134674"/>
                  </a:lnTo>
                  <a:lnTo>
                    <a:pt x="4468151" y="5149486"/>
                  </a:lnTo>
                  <a:lnTo>
                    <a:pt x="4467942" y="5163047"/>
                  </a:lnTo>
                  <a:lnTo>
                    <a:pt x="4462727" y="5174105"/>
                  </a:lnTo>
                  <a:lnTo>
                    <a:pt x="4451252" y="5181407"/>
                  </a:lnTo>
                  <a:lnTo>
                    <a:pt x="4451252" y="5188083"/>
                  </a:lnTo>
                  <a:close/>
                </a:path>
                <a:path w="5685790" h="5688965">
                  <a:moveTo>
                    <a:pt x="1101240" y="5081264"/>
                  </a:moveTo>
                  <a:lnTo>
                    <a:pt x="1087888" y="5081264"/>
                  </a:lnTo>
                  <a:lnTo>
                    <a:pt x="1081212" y="5074587"/>
                  </a:lnTo>
                  <a:lnTo>
                    <a:pt x="1072658" y="5063530"/>
                  </a:lnTo>
                  <a:lnTo>
                    <a:pt x="1067859" y="5051221"/>
                  </a:lnTo>
                  <a:lnTo>
                    <a:pt x="1068068" y="5038912"/>
                  </a:lnTo>
                  <a:lnTo>
                    <a:pt x="1074535" y="5027854"/>
                  </a:lnTo>
                  <a:lnTo>
                    <a:pt x="1085593" y="5019300"/>
                  </a:lnTo>
                  <a:lnTo>
                    <a:pt x="1097902" y="5014502"/>
                  </a:lnTo>
                  <a:lnTo>
                    <a:pt x="1110212" y="5014710"/>
                  </a:lnTo>
                  <a:lnTo>
                    <a:pt x="1121269" y="5021178"/>
                  </a:lnTo>
                  <a:lnTo>
                    <a:pt x="1129823" y="5032235"/>
                  </a:lnTo>
                  <a:lnTo>
                    <a:pt x="1134621" y="5044545"/>
                  </a:lnTo>
                  <a:lnTo>
                    <a:pt x="1134413" y="5056854"/>
                  </a:lnTo>
                  <a:lnTo>
                    <a:pt x="1101240" y="5081264"/>
                  </a:lnTo>
                  <a:close/>
                </a:path>
                <a:path w="5685790" h="5688965">
                  <a:moveTo>
                    <a:pt x="4598017" y="5074587"/>
                  </a:moveTo>
                  <a:lnTo>
                    <a:pt x="4584664" y="5074587"/>
                  </a:lnTo>
                  <a:lnTo>
                    <a:pt x="4578614" y="5074483"/>
                  </a:lnTo>
                  <a:lnTo>
                    <a:pt x="4553787" y="5039538"/>
                  </a:lnTo>
                  <a:lnTo>
                    <a:pt x="4557021" y="5028480"/>
                  </a:lnTo>
                  <a:lnTo>
                    <a:pt x="4564636" y="5021178"/>
                  </a:lnTo>
                  <a:lnTo>
                    <a:pt x="4575694" y="5013667"/>
                  </a:lnTo>
                  <a:lnTo>
                    <a:pt x="4588003" y="5011164"/>
                  </a:lnTo>
                  <a:lnTo>
                    <a:pt x="4600312" y="5013667"/>
                  </a:lnTo>
                  <a:lnTo>
                    <a:pt x="4611370" y="5021178"/>
                  </a:lnTo>
                  <a:lnTo>
                    <a:pt x="4617837" y="5035991"/>
                  </a:lnTo>
                  <a:lnTo>
                    <a:pt x="4618046" y="5049552"/>
                  </a:lnTo>
                  <a:lnTo>
                    <a:pt x="4613247" y="5060609"/>
                  </a:lnTo>
                  <a:lnTo>
                    <a:pt x="4604693" y="5067911"/>
                  </a:lnTo>
                  <a:lnTo>
                    <a:pt x="4598017" y="5074587"/>
                  </a:lnTo>
                  <a:close/>
                </a:path>
                <a:path w="5685790" h="5688965">
                  <a:moveTo>
                    <a:pt x="967605" y="4960980"/>
                  </a:moveTo>
                  <a:lnTo>
                    <a:pt x="960929" y="4960980"/>
                  </a:lnTo>
                  <a:lnTo>
                    <a:pt x="952062" y="4959833"/>
                  </a:lnTo>
                  <a:lnTo>
                    <a:pt x="924210" y="4926765"/>
                  </a:lnTo>
                  <a:lnTo>
                    <a:pt x="926713" y="4912891"/>
                  </a:lnTo>
                  <a:lnTo>
                    <a:pt x="934224" y="4900895"/>
                  </a:lnTo>
                  <a:lnTo>
                    <a:pt x="945281" y="4893384"/>
                  </a:lnTo>
                  <a:lnTo>
                    <a:pt x="957591" y="4890880"/>
                  </a:lnTo>
                  <a:lnTo>
                    <a:pt x="969900" y="4893384"/>
                  </a:lnTo>
                  <a:lnTo>
                    <a:pt x="980957" y="4900895"/>
                  </a:lnTo>
                  <a:lnTo>
                    <a:pt x="988468" y="4911952"/>
                  </a:lnTo>
                  <a:lnTo>
                    <a:pt x="990972" y="4924261"/>
                  </a:lnTo>
                  <a:lnTo>
                    <a:pt x="988468" y="4936570"/>
                  </a:lnTo>
                  <a:lnTo>
                    <a:pt x="980957" y="4947628"/>
                  </a:lnTo>
                  <a:lnTo>
                    <a:pt x="967605" y="4960980"/>
                  </a:lnTo>
                  <a:close/>
                </a:path>
                <a:path w="5685790" h="5688965">
                  <a:moveTo>
                    <a:pt x="4744671" y="4954304"/>
                  </a:moveTo>
                  <a:lnTo>
                    <a:pt x="4731318" y="4954304"/>
                  </a:lnTo>
                  <a:lnTo>
                    <a:pt x="4722452" y="4954200"/>
                  </a:lnTo>
                  <a:lnTo>
                    <a:pt x="4694599" y="4921758"/>
                  </a:lnTo>
                  <a:lnTo>
                    <a:pt x="4697103" y="4909136"/>
                  </a:lnTo>
                  <a:lnTo>
                    <a:pt x="4704614" y="4900895"/>
                  </a:lnTo>
                  <a:lnTo>
                    <a:pt x="4715671" y="4893384"/>
                  </a:lnTo>
                  <a:lnTo>
                    <a:pt x="4727981" y="4890880"/>
                  </a:lnTo>
                  <a:lnTo>
                    <a:pt x="4740290" y="4893384"/>
                  </a:lnTo>
                  <a:lnTo>
                    <a:pt x="4751347" y="4900895"/>
                  </a:lnTo>
                  <a:lnTo>
                    <a:pt x="4758858" y="4911952"/>
                  </a:lnTo>
                  <a:lnTo>
                    <a:pt x="4761361" y="4924261"/>
                  </a:lnTo>
                  <a:lnTo>
                    <a:pt x="4758858" y="4936570"/>
                  </a:lnTo>
                  <a:lnTo>
                    <a:pt x="4751347" y="4947628"/>
                  </a:lnTo>
                  <a:lnTo>
                    <a:pt x="4744671" y="4954304"/>
                  </a:lnTo>
                  <a:close/>
                </a:path>
                <a:path w="5685790" h="5688965">
                  <a:moveTo>
                    <a:pt x="820840" y="4827457"/>
                  </a:moveTo>
                  <a:lnTo>
                    <a:pt x="807487" y="4827457"/>
                  </a:lnTo>
                  <a:lnTo>
                    <a:pt x="800811" y="4820780"/>
                  </a:lnTo>
                  <a:lnTo>
                    <a:pt x="793300" y="4809723"/>
                  </a:lnTo>
                  <a:lnTo>
                    <a:pt x="790797" y="4797413"/>
                  </a:lnTo>
                  <a:lnTo>
                    <a:pt x="793300" y="4785104"/>
                  </a:lnTo>
                  <a:lnTo>
                    <a:pt x="800811" y="4774047"/>
                  </a:lnTo>
                  <a:lnTo>
                    <a:pt x="811868" y="4766536"/>
                  </a:lnTo>
                  <a:lnTo>
                    <a:pt x="824178" y="4764032"/>
                  </a:lnTo>
                  <a:lnTo>
                    <a:pt x="836487" y="4766536"/>
                  </a:lnTo>
                  <a:lnTo>
                    <a:pt x="847544" y="4774047"/>
                  </a:lnTo>
                  <a:lnTo>
                    <a:pt x="855055" y="4785104"/>
                  </a:lnTo>
                  <a:lnTo>
                    <a:pt x="857559" y="4797413"/>
                  </a:lnTo>
                  <a:lnTo>
                    <a:pt x="855055" y="4809723"/>
                  </a:lnTo>
                  <a:lnTo>
                    <a:pt x="820840" y="4827457"/>
                  </a:lnTo>
                  <a:close/>
                </a:path>
                <a:path w="5685790" h="5688965">
                  <a:moveTo>
                    <a:pt x="4871519" y="4827457"/>
                  </a:moveTo>
                  <a:lnTo>
                    <a:pt x="4864843" y="4827457"/>
                  </a:lnTo>
                  <a:lnTo>
                    <a:pt x="4858792" y="4826309"/>
                  </a:lnTo>
                  <a:lnTo>
                    <a:pt x="4828124" y="4790737"/>
                  </a:lnTo>
                  <a:lnTo>
                    <a:pt x="4830628" y="4778428"/>
                  </a:lnTo>
                  <a:lnTo>
                    <a:pt x="4838138" y="4767371"/>
                  </a:lnTo>
                  <a:lnTo>
                    <a:pt x="4849196" y="4759860"/>
                  </a:lnTo>
                  <a:lnTo>
                    <a:pt x="4861505" y="4757356"/>
                  </a:lnTo>
                  <a:lnTo>
                    <a:pt x="4873814" y="4759860"/>
                  </a:lnTo>
                  <a:lnTo>
                    <a:pt x="4884871" y="4767371"/>
                  </a:lnTo>
                  <a:lnTo>
                    <a:pt x="4892382" y="4778428"/>
                  </a:lnTo>
                  <a:lnTo>
                    <a:pt x="4894886" y="4790737"/>
                  </a:lnTo>
                  <a:lnTo>
                    <a:pt x="4892382" y="4803046"/>
                  </a:lnTo>
                  <a:lnTo>
                    <a:pt x="4884871" y="4814104"/>
                  </a:lnTo>
                  <a:lnTo>
                    <a:pt x="4871519" y="4827457"/>
                  </a:lnTo>
                  <a:close/>
                </a:path>
                <a:path w="5685790" h="5688965">
                  <a:moveTo>
                    <a:pt x="714131" y="4687256"/>
                  </a:moveTo>
                  <a:lnTo>
                    <a:pt x="700779" y="4687256"/>
                  </a:lnTo>
                  <a:lnTo>
                    <a:pt x="691912" y="4687152"/>
                  </a:lnTo>
                  <a:lnTo>
                    <a:pt x="664060" y="4652206"/>
                  </a:lnTo>
                  <a:lnTo>
                    <a:pt x="666563" y="4641149"/>
                  </a:lnTo>
                  <a:lnTo>
                    <a:pt x="674074" y="4633846"/>
                  </a:lnTo>
                  <a:lnTo>
                    <a:pt x="686071" y="4626335"/>
                  </a:lnTo>
                  <a:lnTo>
                    <a:pt x="699945" y="4623832"/>
                  </a:lnTo>
                  <a:lnTo>
                    <a:pt x="712567" y="4626335"/>
                  </a:lnTo>
                  <a:lnTo>
                    <a:pt x="720808" y="4633846"/>
                  </a:lnTo>
                  <a:lnTo>
                    <a:pt x="728318" y="4644904"/>
                  </a:lnTo>
                  <a:lnTo>
                    <a:pt x="730822" y="4657213"/>
                  </a:lnTo>
                  <a:lnTo>
                    <a:pt x="728318" y="4669522"/>
                  </a:lnTo>
                  <a:lnTo>
                    <a:pt x="720808" y="4680580"/>
                  </a:lnTo>
                  <a:lnTo>
                    <a:pt x="714131" y="4687256"/>
                  </a:lnTo>
                  <a:close/>
                </a:path>
                <a:path w="5685790" h="5688965">
                  <a:moveTo>
                    <a:pt x="4998367" y="4687256"/>
                  </a:moveTo>
                  <a:lnTo>
                    <a:pt x="4991691" y="4687256"/>
                  </a:lnTo>
                  <a:lnTo>
                    <a:pt x="4982824" y="4686213"/>
                  </a:lnTo>
                  <a:lnTo>
                    <a:pt x="4975835" y="4683918"/>
                  </a:lnTo>
                  <a:lnTo>
                    <a:pt x="4970097" y="4681623"/>
                  </a:lnTo>
                  <a:lnTo>
                    <a:pt x="4964986" y="4680580"/>
                  </a:lnTo>
                  <a:lnTo>
                    <a:pt x="4957475" y="4669522"/>
                  </a:lnTo>
                  <a:lnTo>
                    <a:pt x="4954972" y="4657213"/>
                  </a:lnTo>
                  <a:lnTo>
                    <a:pt x="4957475" y="4644904"/>
                  </a:lnTo>
                  <a:lnTo>
                    <a:pt x="4964986" y="4633846"/>
                  </a:lnTo>
                  <a:lnTo>
                    <a:pt x="4976044" y="4622475"/>
                  </a:lnTo>
                  <a:lnTo>
                    <a:pt x="4988353" y="4617990"/>
                  </a:lnTo>
                  <a:lnTo>
                    <a:pt x="5000662" y="4619763"/>
                  </a:lnTo>
                  <a:lnTo>
                    <a:pt x="5011719" y="4627170"/>
                  </a:lnTo>
                  <a:lnTo>
                    <a:pt x="5019230" y="4638228"/>
                  </a:lnTo>
                  <a:lnTo>
                    <a:pt x="5021734" y="4650537"/>
                  </a:lnTo>
                  <a:lnTo>
                    <a:pt x="5019230" y="4662846"/>
                  </a:lnTo>
                  <a:lnTo>
                    <a:pt x="5011719" y="4673903"/>
                  </a:lnTo>
                  <a:lnTo>
                    <a:pt x="4998367" y="4687256"/>
                  </a:lnTo>
                  <a:close/>
                </a:path>
                <a:path w="5685790" h="5688965">
                  <a:moveTo>
                    <a:pt x="593960" y="4540379"/>
                  </a:moveTo>
                  <a:lnTo>
                    <a:pt x="580607" y="4540379"/>
                  </a:lnTo>
                  <a:lnTo>
                    <a:pt x="574557" y="4540171"/>
                  </a:lnTo>
                  <a:lnTo>
                    <a:pt x="547226" y="4503660"/>
                  </a:lnTo>
                  <a:lnTo>
                    <a:pt x="552025" y="4491351"/>
                  </a:lnTo>
                  <a:lnTo>
                    <a:pt x="560579" y="4480293"/>
                  </a:lnTo>
                  <a:lnTo>
                    <a:pt x="572575" y="4476642"/>
                  </a:lnTo>
                  <a:lnTo>
                    <a:pt x="586449" y="4476120"/>
                  </a:lnTo>
                  <a:lnTo>
                    <a:pt x="599071" y="4479354"/>
                  </a:lnTo>
                  <a:lnTo>
                    <a:pt x="607312" y="4486969"/>
                  </a:lnTo>
                  <a:lnTo>
                    <a:pt x="613780" y="4501782"/>
                  </a:lnTo>
                  <a:lnTo>
                    <a:pt x="613988" y="4515343"/>
                  </a:lnTo>
                  <a:lnTo>
                    <a:pt x="609190" y="4526401"/>
                  </a:lnTo>
                  <a:lnTo>
                    <a:pt x="600636" y="4533703"/>
                  </a:lnTo>
                  <a:lnTo>
                    <a:pt x="593960" y="4540379"/>
                  </a:lnTo>
                  <a:close/>
                </a:path>
                <a:path w="5685790" h="5688965">
                  <a:moveTo>
                    <a:pt x="5105075" y="4540379"/>
                  </a:moveTo>
                  <a:lnTo>
                    <a:pt x="5098399" y="4540379"/>
                  </a:lnTo>
                  <a:lnTo>
                    <a:pt x="5091722" y="4533703"/>
                  </a:lnTo>
                  <a:lnTo>
                    <a:pt x="5085047" y="4533703"/>
                  </a:lnTo>
                  <a:lnTo>
                    <a:pt x="5076493" y="4522646"/>
                  </a:lnTo>
                  <a:lnTo>
                    <a:pt x="5071694" y="4510336"/>
                  </a:lnTo>
                  <a:lnTo>
                    <a:pt x="5071903" y="4498027"/>
                  </a:lnTo>
                  <a:lnTo>
                    <a:pt x="5078370" y="4486969"/>
                  </a:lnTo>
                  <a:lnTo>
                    <a:pt x="5089428" y="4478415"/>
                  </a:lnTo>
                  <a:lnTo>
                    <a:pt x="5101737" y="4473617"/>
                  </a:lnTo>
                  <a:lnTo>
                    <a:pt x="5114046" y="4473825"/>
                  </a:lnTo>
                  <a:lnTo>
                    <a:pt x="5125104" y="4480293"/>
                  </a:lnTo>
                  <a:lnTo>
                    <a:pt x="5133658" y="4487595"/>
                  </a:lnTo>
                  <a:lnTo>
                    <a:pt x="5138456" y="4498653"/>
                  </a:lnTo>
                  <a:lnTo>
                    <a:pt x="5138248" y="4512214"/>
                  </a:lnTo>
                  <a:lnTo>
                    <a:pt x="5131780" y="4527026"/>
                  </a:lnTo>
                  <a:lnTo>
                    <a:pt x="5126669" y="4531930"/>
                  </a:lnTo>
                  <a:lnTo>
                    <a:pt x="5120931" y="4536207"/>
                  </a:lnTo>
                  <a:lnTo>
                    <a:pt x="5113942" y="4539232"/>
                  </a:lnTo>
                  <a:lnTo>
                    <a:pt x="5105075" y="4540379"/>
                  </a:lnTo>
                  <a:close/>
                </a:path>
                <a:path w="5685790" h="5688965">
                  <a:moveTo>
                    <a:pt x="487140" y="4386715"/>
                  </a:moveTo>
                  <a:lnTo>
                    <a:pt x="473788" y="4386715"/>
                  </a:lnTo>
                  <a:lnTo>
                    <a:pt x="467738" y="4385568"/>
                  </a:lnTo>
                  <a:lnTo>
                    <a:pt x="440407" y="4347493"/>
                  </a:lnTo>
                  <a:lnTo>
                    <a:pt x="445205" y="4334870"/>
                  </a:lnTo>
                  <a:lnTo>
                    <a:pt x="453759" y="4326630"/>
                  </a:lnTo>
                  <a:lnTo>
                    <a:pt x="468572" y="4320162"/>
                  </a:lnTo>
                  <a:lnTo>
                    <a:pt x="482133" y="4319953"/>
                  </a:lnTo>
                  <a:lnTo>
                    <a:pt x="493191" y="4324752"/>
                  </a:lnTo>
                  <a:lnTo>
                    <a:pt x="500493" y="4333306"/>
                  </a:lnTo>
                  <a:lnTo>
                    <a:pt x="506960" y="4348118"/>
                  </a:lnTo>
                  <a:lnTo>
                    <a:pt x="507169" y="4361679"/>
                  </a:lnTo>
                  <a:lnTo>
                    <a:pt x="502370" y="4372737"/>
                  </a:lnTo>
                  <a:lnTo>
                    <a:pt x="493817" y="4380039"/>
                  </a:lnTo>
                  <a:lnTo>
                    <a:pt x="487140" y="4386715"/>
                  </a:lnTo>
                  <a:close/>
                </a:path>
                <a:path w="5685790" h="5688965">
                  <a:moveTo>
                    <a:pt x="5211784" y="4386715"/>
                  </a:moveTo>
                  <a:lnTo>
                    <a:pt x="5205107" y="4386715"/>
                  </a:lnTo>
                  <a:lnTo>
                    <a:pt x="5198431" y="4380039"/>
                  </a:lnTo>
                  <a:lnTo>
                    <a:pt x="5191755" y="4380039"/>
                  </a:lnTo>
                  <a:lnTo>
                    <a:pt x="5183201" y="4368982"/>
                  </a:lnTo>
                  <a:lnTo>
                    <a:pt x="5178402" y="4356672"/>
                  </a:lnTo>
                  <a:lnTo>
                    <a:pt x="5178611" y="4344363"/>
                  </a:lnTo>
                  <a:lnTo>
                    <a:pt x="5185078" y="4333306"/>
                  </a:lnTo>
                  <a:lnTo>
                    <a:pt x="5192381" y="4321831"/>
                  </a:lnTo>
                  <a:lnTo>
                    <a:pt x="5203438" y="4316615"/>
                  </a:lnTo>
                  <a:lnTo>
                    <a:pt x="5216999" y="4316406"/>
                  </a:lnTo>
                  <a:lnTo>
                    <a:pt x="5231812" y="4319953"/>
                  </a:lnTo>
                  <a:lnTo>
                    <a:pt x="5240366" y="4331011"/>
                  </a:lnTo>
                  <a:lnTo>
                    <a:pt x="5245164" y="4343320"/>
                  </a:lnTo>
                  <a:lnTo>
                    <a:pt x="5244956" y="4355629"/>
                  </a:lnTo>
                  <a:lnTo>
                    <a:pt x="5233377" y="4375449"/>
                  </a:lnTo>
                  <a:lnTo>
                    <a:pt x="5227639" y="4381708"/>
                  </a:lnTo>
                  <a:lnTo>
                    <a:pt x="5220650" y="4385463"/>
                  </a:lnTo>
                  <a:lnTo>
                    <a:pt x="5211784" y="4386715"/>
                  </a:lnTo>
                  <a:close/>
                </a:path>
                <a:path w="5685790" h="5688965">
                  <a:moveTo>
                    <a:pt x="387108" y="4226486"/>
                  </a:moveTo>
                  <a:lnTo>
                    <a:pt x="380432" y="4226486"/>
                  </a:lnTo>
                  <a:lnTo>
                    <a:pt x="370522" y="4225234"/>
                  </a:lnTo>
                  <a:lnTo>
                    <a:pt x="361238" y="4221479"/>
                  </a:lnTo>
                  <a:lnTo>
                    <a:pt x="353206" y="4215220"/>
                  </a:lnTo>
                  <a:lnTo>
                    <a:pt x="347051" y="4206457"/>
                  </a:lnTo>
                  <a:lnTo>
                    <a:pt x="344443" y="4195504"/>
                  </a:lnTo>
                  <a:lnTo>
                    <a:pt x="346217" y="4183925"/>
                  </a:lnTo>
                  <a:lnTo>
                    <a:pt x="351745" y="4173598"/>
                  </a:lnTo>
                  <a:lnTo>
                    <a:pt x="360404" y="4166400"/>
                  </a:lnTo>
                  <a:lnTo>
                    <a:pt x="375216" y="4160037"/>
                  </a:lnTo>
                  <a:lnTo>
                    <a:pt x="388777" y="4160559"/>
                  </a:lnTo>
                  <a:lnTo>
                    <a:pt x="399835" y="4167339"/>
                  </a:lnTo>
                  <a:lnTo>
                    <a:pt x="407137" y="4179753"/>
                  </a:lnTo>
                  <a:lnTo>
                    <a:pt x="413500" y="4190706"/>
                  </a:lnTo>
                  <a:lnTo>
                    <a:pt x="412979" y="4202285"/>
                  </a:lnTo>
                  <a:lnTo>
                    <a:pt x="406198" y="4212612"/>
                  </a:lnTo>
                  <a:lnTo>
                    <a:pt x="393785" y="4219810"/>
                  </a:lnTo>
                  <a:lnTo>
                    <a:pt x="387108" y="4226486"/>
                  </a:lnTo>
                  <a:close/>
                </a:path>
                <a:path w="5685790" h="5688965">
                  <a:moveTo>
                    <a:pt x="5305250" y="4219810"/>
                  </a:moveTo>
                  <a:lnTo>
                    <a:pt x="5291898" y="4219810"/>
                  </a:lnTo>
                  <a:lnTo>
                    <a:pt x="5280423" y="4208752"/>
                  </a:lnTo>
                  <a:lnTo>
                    <a:pt x="5275207" y="4196443"/>
                  </a:lnTo>
                  <a:lnTo>
                    <a:pt x="5274999" y="4184134"/>
                  </a:lnTo>
                  <a:lnTo>
                    <a:pt x="5278545" y="4173076"/>
                  </a:lnTo>
                  <a:lnTo>
                    <a:pt x="5285848" y="4161602"/>
                  </a:lnTo>
                  <a:lnTo>
                    <a:pt x="5296905" y="4156386"/>
                  </a:lnTo>
                  <a:lnTo>
                    <a:pt x="5310466" y="4156177"/>
                  </a:lnTo>
                  <a:lnTo>
                    <a:pt x="5325279" y="4159724"/>
                  </a:lnTo>
                  <a:lnTo>
                    <a:pt x="5333937" y="4167026"/>
                  </a:lnTo>
                  <a:lnTo>
                    <a:pt x="5339466" y="4178084"/>
                  </a:lnTo>
                  <a:lnTo>
                    <a:pt x="5341239" y="4191645"/>
                  </a:lnTo>
                  <a:lnTo>
                    <a:pt x="5338631" y="4206457"/>
                  </a:lnTo>
                  <a:lnTo>
                    <a:pt x="5332477" y="4211360"/>
                  </a:lnTo>
                  <a:lnTo>
                    <a:pt x="5324445" y="4215637"/>
                  </a:lnTo>
                  <a:lnTo>
                    <a:pt x="5315160" y="4218662"/>
                  </a:lnTo>
                  <a:lnTo>
                    <a:pt x="5305250" y="4219810"/>
                  </a:lnTo>
                  <a:close/>
                </a:path>
                <a:path w="5685790" h="5688965">
                  <a:moveTo>
                    <a:pt x="306994" y="4059581"/>
                  </a:moveTo>
                  <a:lnTo>
                    <a:pt x="293642" y="4059581"/>
                  </a:lnTo>
                  <a:lnTo>
                    <a:pt x="283836" y="4058329"/>
                  </a:lnTo>
                  <a:lnTo>
                    <a:pt x="275282" y="4054574"/>
                  </a:lnTo>
                  <a:lnTo>
                    <a:pt x="269232" y="4048315"/>
                  </a:lnTo>
                  <a:lnTo>
                    <a:pt x="266937" y="4039552"/>
                  </a:lnTo>
                  <a:lnTo>
                    <a:pt x="260573" y="4028495"/>
                  </a:lnTo>
                  <a:lnTo>
                    <a:pt x="261095" y="4016185"/>
                  </a:lnTo>
                  <a:lnTo>
                    <a:pt x="267876" y="4003876"/>
                  </a:lnTo>
                  <a:lnTo>
                    <a:pt x="280289" y="3992818"/>
                  </a:lnTo>
                  <a:lnTo>
                    <a:pt x="294163" y="3990315"/>
                  </a:lnTo>
                  <a:lnTo>
                    <a:pt x="306159" y="3992818"/>
                  </a:lnTo>
                  <a:lnTo>
                    <a:pt x="316904" y="4000329"/>
                  </a:lnTo>
                  <a:lnTo>
                    <a:pt x="327023" y="4012848"/>
                  </a:lnTo>
                  <a:lnTo>
                    <a:pt x="329526" y="4023801"/>
                  </a:lnTo>
                  <a:lnTo>
                    <a:pt x="327023" y="4035380"/>
                  </a:lnTo>
                  <a:lnTo>
                    <a:pt x="319512" y="4045707"/>
                  </a:lnTo>
                  <a:lnTo>
                    <a:pt x="306994" y="4052905"/>
                  </a:lnTo>
                  <a:lnTo>
                    <a:pt x="306994" y="4059581"/>
                  </a:lnTo>
                  <a:close/>
                </a:path>
                <a:path w="5685790" h="5688965">
                  <a:moveTo>
                    <a:pt x="5392041" y="4052905"/>
                  </a:moveTo>
                  <a:lnTo>
                    <a:pt x="5378689" y="4052905"/>
                  </a:lnTo>
                  <a:lnTo>
                    <a:pt x="5366171" y="4045603"/>
                  </a:lnTo>
                  <a:lnTo>
                    <a:pt x="5358660" y="4034545"/>
                  </a:lnTo>
                  <a:lnTo>
                    <a:pt x="5356156" y="4020984"/>
                  </a:lnTo>
                  <a:lnTo>
                    <a:pt x="5358660" y="4006171"/>
                  </a:lnTo>
                  <a:lnTo>
                    <a:pt x="5369717" y="3996574"/>
                  </a:lnTo>
                  <a:lnTo>
                    <a:pt x="5382027" y="3989480"/>
                  </a:lnTo>
                  <a:lnTo>
                    <a:pt x="5394336" y="3987394"/>
                  </a:lnTo>
                  <a:lnTo>
                    <a:pt x="5405393" y="3992818"/>
                  </a:lnTo>
                  <a:lnTo>
                    <a:pt x="5417911" y="4000016"/>
                  </a:lnTo>
                  <a:lnTo>
                    <a:pt x="5425422" y="4010344"/>
                  </a:lnTo>
                  <a:lnTo>
                    <a:pt x="5427926" y="4021923"/>
                  </a:lnTo>
                  <a:lnTo>
                    <a:pt x="5425422" y="4032876"/>
                  </a:lnTo>
                  <a:lnTo>
                    <a:pt x="5419267" y="4041639"/>
                  </a:lnTo>
                  <a:lnTo>
                    <a:pt x="5411235" y="4047897"/>
                  </a:lnTo>
                  <a:lnTo>
                    <a:pt x="5401951" y="4051653"/>
                  </a:lnTo>
                  <a:lnTo>
                    <a:pt x="5392041" y="4052905"/>
                  </a:lnTo>
                  <a:close/>
                </a:path>
                <a:path w="5685790" h="5688965">
                  <a:moveTo>
                    <a:pt x="233556" y="3885999"/>
                  </a:moveTo>
                  <a:lnTo>
                    <a:pt x="220203" y="3885999"/>
                  </a:lnTo>
                  <a:lnTo>
                    <a:pt x="210293" y="3884747"/>
                  </a:lnTo>
                  <a:lnTo>
                    <a:pt x="201009" y="3880992"/>
                  </a:lnTo>
                  <a:lnTo>
                    <a:pt x="192977" y="3874733"/>
                  </a:lnTo>
                  <a:lnTo>
                    <a:pt x="186822" y="3865971"/>
                  </a:lnTo>
                  <a:lnTo>
                    <a:pt x="185257" y="3851158"/>
                  </a:lnTo>
                  <a:lnTo>
                    <a:pt x="189326" y="3837597"/>
                  </a:lnTo>
                  <a:lnTo>
                    <a:pt x="197149" y="3826540"/>
                  </a:lnTo>
                  <a:lnTo>
                    <a:pt x="206851" y="3819238"/>
                  </a:lnTo>
                  <a:lnTo>
                    <a:pt x="221664" y="3817673"/>
                  </a:lnTo>
                  <a:lnTo>
                    <a:pt x="235225" y="3821741"/>
                  </a:lnTo>
                  <a:lnTo>
                    <a:pt x="246282" y="3829565"/>
                  </a:lnTo>
                  <a:lnTo>
                    <a:pt x="253584" y="3839266"/>
                  </a:lnTo>
                  <a:lnTo>
                    <a:pt x="255149" y="3854079"/>
                  </a:lnTo>
                  <a:lnTo>
                    <a:pt x="251081" y="3867640"/>
                  </a:lnTo>
                  <a:lnTo>
                    <a:pt x="243257" y="3878697"/>
                  </a:lnTo>
                  <a:lnTo>
                    <a:pt x="233556" y="3885999"/>
                  </a:lnTo>
                  <a:close/>
                </a:path>
                <a:path w="5685790" h="5688965">
                  <a:moveTo>
                    <a:pt x="5465368" y="3879323"/>
                  </a:moveTo>
                  <a:lnTo>
                    <a:pt x="5452016" y="3879323"/>
                  </a:lnTo>
                  <a:lnTo>
                    <a:pt x="5442314" y="3872021"/>
                  </a:lnTo>
                  <a:lnTo>
                    <a:pt x="5434491" y="3860964"/>
                  </a:lnTo>
                  <a:lnTo>
                    <a:pt x="5430422" y="3847403"/>
                  </a:lnTo>
                  <a:lnTo>
                    <a:pt x="5431987" y="3832590"/>
                  </a:lnTo>
                  <a:lnTo>
                    <a:pt x="5439289" y="3823932"/>
                  </a:lnTo>
                  <a:lnTo>
                    <a:pt x="5450347" y="3818403"/>
                  </a:lnTo>
                  <a:lnTo>
                    <a:pt x="5463908" y="3816630"/>
                  </a:lnTo>
                  <a:lnTo>
                    <a:pt x="5478720" y="3819238"/>
                  </a:lnTo>
                  <a:lnTo>
                    <a:pt x="5488422" y="3825496"/>
                  </a:lnTo>
                  <a:lnTo>
                    <a:pt x="5496246" y="3834259"/>
                  </a:lnTo>
                  <a:lnTo>
                    <a:pt x="5500314" y="3845525"/>
                  </a:lnTo>
                  <a:lnTo>
                    <a:pt x="5498749" y="3859295"/>
                  </a:lnTo>
                  <a:lnTo>
                    <a:pt x="5492595" y="3868057"/>
                  </a:lnTo>
                  <a:lnTo>
                    <a:pt x="5484562" y="3874316"/>
                  </a:lnTo>
                  <a:lnTo>
                    <a:pt x="5475278" y="3878072"/>
                  </a:lnTo>
                  <a:lnTo>
                    <a:pt x="5465368" y="3879323"/>
                  </a:lnTo>
                  <a:close/>
                </a:path>
                <a:path w="5685790" h="5688965">
                  <a:moveTo>
                    <a:pt x="166794" y="3712418"/>
                  </a:moveTo>
                  <a:lnTo>
                    <a:pt x="160117" y="3712418"/>
                  </a:lnTo>
                  <a:lnTo>
                    <a:pt x="150207" y="3710123"/>
                  </a:lnTo>
                  <a:lnTo>
                    <a:pt x="140923" y="3704073"/>
                  </a:lnTo>
                  <a:lnTo>
                    <a:pt x="132891" y="3695519"/>
                  </a:lnTo>
                  <a:lnTo>
                    <a:pt x="126736" y="3685713"/>
                  </a:lnTo>
                  <a:lnTo>
                    <a:pt x="125172" y="3671943"/>
                  </a:lnTo>
                  <a:lnTo>
                    <a:pt x="129240" y="3660677"/>
                  </a:lnTo>
                  <a:lnTo>
                    <a:pt x="137063" y="3651915"/>
                  </a:lnTo>
                  <a:lnTo>
                    <a:pt x="146766" y="3645656"/>
                  </a:lnTo>
                  <a:lnTo>
                    <a:pt x="161578" y="3643152"/>
                  </a:lnTo>
                  <a:lnTo>
                    <a:pt x="175139" y="3645656"/>
                  </a:lnTo>
                  <a:lnTo>
                    <a:pt x="186196" y="3653167"/>
                  </a:lnTo>
                  <a:lnTo>
                    <a:pt x="193498" y="3665684"/>
                  </a:lnTo>
                  <a:lnTo>
                    <a:pt x="192142" y="3680393"/>
                  </a:lnTo>
                  <a:lnTo>
                    <a:pt x="187657" y="3693224"/>
                  </a:lnTo>
                  <a:lnTo>
                    <a:pt x="179416" y="3702299"/>
                  </a:lnTo>
                  <a:lnTo>
                    <a:pt x="166794" y="3705742"/>
                  </a:lnTo>
                  <a:lnTo>
                    <a:pt x="166794" y="3712418"/>
                  </a:lnTo>
                  <a:close/>
                </a:path>
                <a:path w="5685790" h="5688965">
                  <a:moveTo>
                    <a:pt x="5525342" y="3705742"/>
                  </a:moveTo>
                  <a:lnTo>
                    <a:pt x="5518666" y="3705742"/>
                  </a:lnTo>
                  <a:lnTo>
                    <a:pt x="5518666" y="3699066"/>
                  </a:lnTo>
                  <a:lnTo>
                    <a:pt x="5506044" y="3695623"/>
                  </a:lnTo>
                  <a:lnTo>
                    <a:pt x="5497803" y="3686548"/>
                  </a:lnTo>
                  <a:lnTo>
                    <a:pt x="5493318" y="3673717"/>
                  </a:lnTo>
                  <a:lnTo>
                    <a:pt x="5491961" y="3659008"/>
                  </a:lnTo>
                  <a:lnTo>
                    <a:pt x="5499264" y="3649307"/>
                  </a:lnTo>
                  <a:lnTo>
                    <a:pt x="5510321" y="3641483"/>
                  </a:lnTo>
                  <a:lnTo>
                    <a:pt x="5523882" y="3637415"/>
                  </a:lnTo>
                  <a:lnTo>
                    <a:pt x="5538695" y="3638979"/>
                  </a:lnTo>
                  <a:lnTo>
                    <a:pt x="5548396" y="3645239"/>
                  </a:lnTo>
                  <a:lnTo>
                    <a:pt x="5556220" y="3654001"/>
                  </a:lnTo>
                  <a:lnTo>
                    <a:pt x="5560288" y="3665267"/>
                  </a:lnTo>
                  <a:lnTo>
                    <a:pt x="5558724" y="3679037"/>
                  </a:lnTo>
                  <a:lnTo>
                    <a:pt x="5552569" y="3688842"/>
                  </a:lnTo>
                  <a:lnTo>
                    <a:pt x="5544537" y="3697396"/>
                  </a:lnTo>
                  <a:lnTo>
                    <a:pt x="5535252" y="3703447"/>
                  </a:lnTo>
                  <a:lnTo>
                    <a:pt x="5525342" y="3705742"/>
                  </a:lnTo>
                  <a:close/>
                </a:path>
                <a:path w="5685790" h="5688965">
                  <a:moveTo>
                    <a:pt x="120171" y="3525373"/>
                  </a:moveTo>
                  <a:lnTo>
                    <a:pt x="106819" y="3525373"/>
                  </a:lnTo>
                  <a:lnTo>
                    <a:pt x="97013" y="3524121"/>
                  </a:lnTo>
                  <a:lnTo>
                    <a:pt x="88459" y="3520365"/>
                  </a:lnTo>
                  <a:lnTo>
                    <a:pt x="82409" y="3514107"/>
                  </a:lnTo>
                  <a:lnTo>
                    <a:pt x="80114" y="3505344"/>
                  </a:lnTo>
                  <a:lnTo>
                    <a:pt x="78549" y="3490635"/>
                  </a:lnTo>
                  <a:lnTo>
                    <a:pt x="82618" y="3477805"/>
                  </a:lnTo>
                  <a:lnTo>
                    <a:pt x="90441" y="3468729"/>
                  </a:lnTo>
                  <a:lnTo>
                    <a:pt x="100143" y="3465287"/>
                  </a:lnTo>
                  <a:lnTo>
                    <a:pt x="114851" y="3463722"/>
                  </a:lnTo>
                  <a:lnTo>
                    <a:pt x="127682" y="3467790"/>
                  </a:lnTo>
                  <a:lnTo>
                    <a:pt x="136757" y="3475614"/>
                  </a:lnTo>
                  <a:lnTo>
                    <a:pt x="140200" y="3485315"/>
                  </a:lnTo>
                  <a:lnTo>
                    <a:pt x="141765" y="3500024"/>
                  </a:lnTo>
                  <a:lnTo>
                    <a:pt x="137696" y="3512855"/>
                  </a:lnTo>
                  <a:lnTo>
                    <a:pt x="129873" y="3521930"/>
                  </a:lnTo>
                  <a:lnTo>
                    <a:pt x="120171" y="3525373"/>
                  </a:lnTo>
                  <a:close/>
                </a:path>
                <a:path w="5685790" h="5688965">
                  <a:moveTo>
                    <a:pt x="5578864" y="3525373"/>
                  </a:moveTo>
                  <a:lnTo>
                    <a:pt x="5572187" y="3525373"/>
                  </a:lnTo>
                  <a:lnTo>
                    <a:pt x="5572187" y="3518697"/>
                  </a:lnTo>
                  <a:lnTo>
                    <a:pt x="5565511" y="3518697"/>
                  </a:lnTo>
                  <a:lnTo>
                    <a:pt x="5555810" y="3515254"/>
                  </a:lnTo>
                  <a:lnTo>
                    <a:pt x="5547986" y="3506179"/>
                  </a:lnTo>
                  <a:lnTo>
                    <a:pt x="5543918" y="3493348"/>
                  </a:lnTo>
                  <a:lnTo>
                    <a:pt x="5545482" y="3478639"/>
                  </a:lnTo>
                  <a:lnTo>
                    <a:pt x="5548925" y="3468938"/>
                  </a:lnTo>
                  <a:lnTo>
                    <a:pt x="5558000" y="3461114"/>
                  </a:lnTo>
                  <a:lnTo>
                    <a:pt x="5570831" y="3457046"/>
                  </a:lnTo>
                  <a:lnTo>
                    <a:pt x="5585540" y="3458611"/>
                  </a:lnTo>
                  <a:lnTo>
                    <a:pt x="5595241" y="3462053"/>
                  </a:lnTo>
                  <a:lnTo>
                    <a:pt x="5603065" y="3471128"/>
                  </a:lnTo>
                  <a:lnTo>
                    <a:pt x="5607133" y="3483959"/>
                  </a:lnTo>
                  <a:lnTo>
                    <a:pt x="5605569" y="3498668"/>
                  </a:lnTo>
                  <a:lnTo>
                    <a:pt x="5603274" y="3508473"/>
                  </a:lnTo>
                  <a:lnTo>
                    <a:pt x="5597223" y="3517027"/>
                  </a:lnTo>
                  <a:lnTo>
                    <a:pt x="5588669" y="3523078"/>
                  </a:lnTo>
                  <a:lnTo>
                    <a:pt x="5578864" y="3525373"/>
                  </a:lnTo>
                  <a:close/>
                </a:path>
                <a:path w="5685790" h="5688965">
                  <a:moveTo>
                    <a:pt x="80114" y="3345115"/>
                  </a:moveTo>
                  <a:lnTo>
                    <a:pt x="73438" y="3345115"/>
                  </a:lnTo>
                  <a:lnTo>
                    <a:pt x="59772" y="3342820"/>
                  </a:lnTo>
                  <a:lnTo>
                    <a:pt x="49237" y="3336770"/>
                  </a:lnTo>
                  <a:lnTo>
                    <a:pt x="42456" y="3328216"/>
                  </a:lnTo>
                  <a:lnTo>
                    <a:pt x="40057" y="3318410"/>
                  </a:lnTo>
                  <a:lnTo>
                    <a:pt x="38596" y="3303702"/>
                  </a:lnTo>
                  <a:lnTo>
                    <a:pt x="43395" y="3290871"/>
                  </a:lnTo>
                  <a:lnTo>
                    <a:pt x="53201" y="3281795"/>
                  </a:lnTo>
                  <a:lnTo>
                    <a:pt x="66762" y="3278353"/>
                  </a:lnTo>
                  <a:lnTo>
                    <a:pt x="80531" y="3279709"/>
                  </a:lnTo>
                  <a:lnTo>
                    <a:pt x="91797" y="3284195"/>
                  </a:lnTo>
                  <a:lnTo>
                    <a:pt x="100560" y="3292436"/>
                  </a:lnTo>
                  <a:lnTo>
                    <a:pt x="106819" y="3305058"/>
                  </a:lnTo>
                  <a:lnTo>
                    <a:pt x="104524" y="3318828"/>
                  </a:lnTo>
                  <a:lnTo>
                    <a:pt x="98474" y="3330094"/>
                  </a:lnTo>
                  <a:lnTo>
                    <a:pt x="89920" y="3338856"/>
                  </a:lnTo>
                  <a:lnTo>
                    <a:pt x="80114" y="3345115"/>
                  </a:lnTo>
                  <a:close/>
                </a:path>
                <a:path w="5685790" h="5688965">
                  <a:moveTo>
                    <a:pt x="5612244" y="3338439"/>
                  </a:moveTo>
                  <a:lnTo>
                    <a:pt x="5605569" y="3338439"/>
                  </a:lnTo>
                  <a:lnTo>
                    <a:pt x="5595763" y="3332180"/>
                  </a:lnTo>
                  <a:lnTo>
                    <a:pt x="5587209" y="3323417"/>
                  </a:lnTo>
                  <a:lnTo>
                    <a:pt x="5581159" y="3312151"/>
                  </a:lnTo>
                  <a:lnTo>
                    <a:pt x="5578864" y="3298382"/>
                  </a:lnTo>
                  <a:lnTo>
                    <a:pt x="5585123" y="3285759"/>
                  </a:lnTo>
                  <a:lnTo>
                    <a:pt x="5593885" y="3277518"/>
                  </a:lnTo>
                  <a:lnTo>
                    <a:pt x="5605151" y="3273033"/>
                  </a:lnTo>
                  <a:lnTo>
                    <a:pt x="5618921" y="3271677"/>
                  </a:lnTo>
                  <a:lnTo>
                    <a:pt x="5631543" y="3275119"/>
                  </a:lnTo>
                  <a:lnTo>
                    <a:pt x="5639784" y="3284195"/>
                  </a:lnTo>
                  <a:lnTo>
                    <a:pt x="5644270" y="3297026"/>
                  </a:lnTo>
                  <a:lnTo>
                    <a:pt x="5645626" y="3311734"/>
                  </a:lnTo>
                  <a:lnTo>
                    <a:pt x="5643226" y="3321540"/>
                  </a:lnTo>
                  <a:lnTo>
                    <a:pt x="5636446" y="3330094"/>
                  </a:lnTo>
                  <a:lnTo>
                    <a:pt x="5625910" y="3336144"/>
                  </a:lnTo>
                  <a:lnTo>
                    <a:pt x="5612244" y="3338439"/>
                  </a:lnTo>
                  <a:close/>
                </a:path>
                <a:path w="5685790" h="5688965">
                  <a:moveTo>
                    <a:pt x="53409" y="3158181"/>
                  </a:moveTo>
                  <a:lnTo>
                    <a:pt x="46733" y="3158181"/>
                  </a:lnTo>
                  <a:lnTo>
                    <a:pt x="35884" y="3155886"/>
                  </a:lnTo>
                  <a:lnTo>
                    <a:pt x="25035" y="3149836"/>
                  </a:lnTo>
                  <a:lnTo>
                    <a:pt x="16690" y="3141282"/>
                  </a:lnTo>
                  <a:lnTo>
                    <a:pt x="13352" y="3131476"/>
                  </a:lnTo>
                  <a:lnTo>
                    <a:pt x="15751" y="3116768"/>
                  </a:lnTo>
                  <a:lnTo>
                    <a:pt x="22532" y="3103937"/>
                  </a:lnTo>
                  <a:lnTo>
                    <a:pt x="33068" y="3094861"/>
                  </a:lnTo>
                  <a:lnTo>
                    <a:pt x="46733" y="3091419"/>
                  </a:lnTo>
                  <a:lnTo>
                    <a:pt x="57582" y="3093818"/>
                  </a:lnTo>
                  <a:lnTo>
                    <a:pt x="68431" y="3100599"/>
                  </a:lnTo>
                  <a:lnTo>
                    <a:pt x="76776" y="3111135"/>
                  </a:lnTo>
                  <a:lnTo>
                    <a:pt x="80114" y="3124800"/>
                  </a:lnTo>
                  <a:lnTo>
                    <a:pt x="77819" y="3135649"/>
                  </a:lnTo>
                  <a:lnTo>
                    <a:pt x="71769" y="3146498"/>
                  </a:lnTo>
                  <a:lnTo>
                    <a:pt x="63215" y="3154843"/>
                  </a:lnTo>
                  <a:lnTo>
                    <a:pt x="53409" y="3158181"/>
                  </a:lnTo>
                  <a:close/>
                </a:path>
                <a:path w="5685790" h="5688965">
                  <a:moveTo>
                    <a:pt x="5638949" y="3151505"/>
                  </a:moveTo>
                  <a:lnTo>
                    <a:pt x="5632273" y="3151505"/>
                  </a:lnTo>
                  <a:lnTo>
                    <a:pt x="5622468" y="3148167"/>
                  </a:lnTo>
                  <a:lnTo>
                    <a:pt x="5613914" y="3139822"/>
                  </a:lnTo>
                  <a:lnTo>
                    <a:pt x="5607864" y="3128973"/>
                  </a:lnTo>
                  <a:lnTo>
                    <a:pt x="5605569" y="3118124"/>
                  </a:lnTo>
                  <a:lnTo>
                    <a:pt x="5608907" y="3104458"/>
                  </a:lnTo>
                  <a:lnTo>
                    <a:pt x="5617252" y="3093922"/>
                  </a:lnTo>
                  <a:lnTo>
                    <a:pt x="5628100" y="3087142"/>
                  </a:lnTo>
                  <a:lnTo>
                    <a:pt x="5638949" y="3084743"/>
                  </a:lnTo>
                  <a:lnTo>
                    <a:pt x="5652615" y="3088185"/>
                  </a:lnTo>
                  <a:lnTo>
                    <a:pt x="5663150" y="3097261"/>
                  </a:lnTo>
                  <a:lnTo>
                    <a:pt x="5669931" y="3110091"/>
                  </a:lnTo>
                  <a:lnTo>
                    <a:pt x="5672330" y="3124800"/>
                  </a:lnTo>
                  <a:lnTo>
                    <a:pt x="5668992" y="3134606"/>
                  </a:lnTo>
                  <a:lnTo>
                    <a:pt x="5660647" y="3143160"/>
                  </a:lnTo>
                  <a:lnTo>
                    <a:pt x="5649798" y="3149210"/>
                  </a:lnTo>
                  <a:lnTo>
                    <a:pt x="5638949" y="3151505"/>
                  </a:lnTo>
                  <a:close/>
                </a:path>
                <a:path w="5685790" h="5688965">
                  <a:moveTo>
                    <a:pt x="33381" y="2971247"/>
                  </a:moveTo>
                  <a:lnTo>
                    <a:pt x="19715" y="2968848"/>
                  </a:lnTo>
                  <a:lnTo>
                    <a:pt x="9179" y="2962067"/>
                  </a:lnTo>
                  <a:lnTo>
                    <a:pt x="2399" y="2951532"/>
                  </a:lnTo>
                  <a:lnTo>
                    <a:pt x="0" y="2937866"/>
                  </a:lnTo>
                  <a:lnTo>
                    <a:pt x="2399" y="2924201"/>
                  </a:lnTo>
                  <a:lnTo>
                    <a:pt x="9179" y="2913665"/>
                  </a:lnTo>
                  <a:lnTo>
                    <a:pt x="19715" y="2906884"/>
                  </a:lnTo>
                  <a:lnTo>
                    <a:pt x="33381" y="2904485"/>
                  </a:lnTo>
                  <a:lnTo>
                    <a:pt x="47046" y="2906884"/>
                  </a:lnTo>
                  <a:lnTo>
                    <a:pt x="57582" y="2913665"/>
                  </a:lnTo>
                  <a:lnTo>
                    <a:pt x="64362" y="2924201"/>
                  </a:lnTo>
                  <a:lnTo>
                    <a:pt x="66762" y="2937866"/>
                  </a:lnTo>
                  <a:lnTo>
                    <a:pt x="64362" y="2951532"/>
                  </a:lnTo>
                  <a:lnTo>
                    <a:pt x="57582" y="2962067"/>
                  </a:lnTo>
                  <a:lnTo>
                    <a:pt x="47046" y="2968848"/>
                  </a:lnTo>
                  <a:lnTo>
                    <a:pt x="33381" y="2971247"/>
                  </a:lnTo>
                  <a:close/>
                </a:path>
                <a:path w="5685790" h="5688965">
                  <a:moveTo>
                    <a:pt x="5652190" y="2964571"/>
                  </a:moveTo>
                  <a:lnTo>
                    <a:pt x="5645514" y="2964571"/>
                  </a:lnTo>
                  <a:lnTo>
                    <a:pt x="5635709" y="2962171"/>
                  </a:lnTo>
                  <a:lnTo>
                    <a:pt x="5627155" y="2955391"/>
                  </a:lnTo>
                  <a:lnTo>
                    <a:pt x="5621104" y="2944855"/>
                  </a:lnTo>
                  <a:lnTo>
                    <a:pt x="5618809" y="2931190"/>
                  </a:lnTo>
                  <a:lnTo>
                    <a:pt x="5621208" y="2917524"/>
                  </a:lnTo>
                  <a:lnTo>
                    <a:pt x="5627989" y="2906989"/>
                  </a:lnTo>
                  <a:lnTo>
                    <a:pt x="5638525" y="2900208"/>
                  </a:lnTo>
                  <a:lnTo>
                    <a:pt x="5652190" y="2897809"/>
                  </a:lnTo>
                  <a:lnTo>
                    <a:pt x="5665856" y="2900208"/>
                  </a:lnTo>
                  <a:lnTo>
                    <a:pt x="5676392" y="2906989"/>
                  </a:lnTo>
                  <a:lnTo>
                    <a:pt x="5683172" y="2917524"/>
                  </a:lnTo>
                  <a:lnTo>
                    <a:pt x="5685571" y="2931190"/>
                  </a:lnTo>
                  <a:lnTo>
                    <a:pt x="5682233" y="2944855"/>
                  </a:lnTo>
                  <a:lnTo>
                    <a:pt x="5673888" y="2955391"/>
                  </a:lnTo>
                  <a:lnTo>
                    <a:pt x="5663039" y="2962171"/>
                  </a:lnTo>
                  <a:lnTo>
                    <a:pt x="5652190" y="2964571"/>
                  </a:lnTo>
                  <a:close/>
                </a:path>
                <a:path w="5685790" h="5688965">
                  <a:moveTo>
                    <a:pt x="33381" y="2784313"/>
                  </a:moveTo>
                  <a:lnTo>
                    <a:pt x="19715" y="2780975"/>
                  </a:lnTo>
                  <a:lnTo>
                    <a:pt x="9179" y="2772630"/>
                  </a:lnTo>
                  <a:lnTo>
                    <a:pt x="2399" y="2761781"/>
                  </a:lnTo>
                  <a:lnTo>
                    <a:pt x="0" y="2750932"/>
                  </a:lnTo>
                  <a:lnTo>
                    <a:pt x="3338" y="2737267"/>
                  </a:lnTo>
                  <a:lnTo>
                    <a:pt x="11683" y="2726731"/>
                  </a:lnTo>
                  <a:lnTo>
                    <a:pt x="22532" y="2719950"/>
                  </a:lnTo>
                  <a:lnTo>
                    <a:pt x="33381" y="2717551"/>
                  </a:lnTo>
                  <a:lnTo>
                    <a:pt x="47046" y="2719950"/>
                  </a:lnTo>
                  <a:lnTo>
                    <a:pt x="57582" y="2726731"/>
                  </a:lnTo>
                  <a:lnTo>
                    <a:pt x="64362" y="2737267"/>
                  </a:lnTo>
                  <a:lnTo>
                    <a:pt x="66762" y="2750932"/>
                  </a:lnTo>
                  <a:lnTo>
                    <a:pt x="64362" y="2764598"/>
                  </a:lnTo>
                  <a:lnTo>
                    <a:pt x="57582" y="2775134"/>
                  </a:lnTo>
                  <a:lnTo>
                    <a:pt x="47046" y="2781914"/>
                  </a:lnTo>
                  <a:lnTo>
                    <a:pt x="33381" y="2784313"/>
                  </a:lnTo>
                  <a:close/>
                </a:path>
                <a:path w="5685790" h="5688965">
                  <a:moveTo>
                    <a:pt x="5652302" y="2777637"/>
                  </a:moveTo>
                  <a:lnTo>
                    <a:pt x="5618964" y="2744501"/>
                  </a:lnTo>
                  <a:lnTo>
                    <a:pt x="5618399" y="2730591"/>
                  </a:lnTo>
                  <a:lnTo>
                    <a:pt x="5624762" y="2720055"/>
                  </a:lnTo>
                  <a:lnTo>
                    <a:pt x="5634881" y="2713274"/>
                  </a:lnTo>
                  <a:lnTo>
                    <a:pt x="5645626" y="2710875"/>
                  </a:lnTo>
                  <a:lnTo>
                    <a:pt x="5659395" y="2713274"/>
                  </a:lnTo>
                  <a:lnTo>
                    <a:pt x="5670661" y="2720055"/>
                  </a:lnTo>
                  <a:lnTo>
                    <a:pt x="5679424" y="2730591"/>
                  </a:lnTo>
                  <a:lnTo>
                    <a:pt x="5685607" y="2744091"/>
                  </a:lnTo>
                  <a:lnTo>
                    <a:pt x="5685607" y="2744501"/>
                  </a:lnTo>
                  <a:lnTo>
                    <a:pt x="5682345" y="2755105"/>
                  </a:lnTo>
                  <a:lnTo>
                    <a:pt x="5674000" y="2765954"/>
                  </a:lnTo>
                  <a:lnTo>
                    <a:pt x="5663151" y="2774299"/>
                  </a:lnTo>
                  <a:lnTo>
                    <a:pt x="5652302" y="2777637"/>
                  </a:lnTo>
                  <a:close/>
                </a:path>
                <a:path w="5685790" h="5688965">
                  <a:moveTo>
                    <a:pt x="46733" y="2597379"/>
                  </a:moveTo>
                  <a:lnTo>
                    <a:pt x="33068" y="2593937"/>
                  </a:lnTo>
                  <a:lnTo>
                    <a:pt x="22532" y="2584861"/>
                  </a:lnTo>
                  <a:lnTo>
                    <a:pt x="15751" y="2572030"/>
                  </a:lnTo>
                  <a:lnTo>
                    <a:pt x="13352" y="2557322"/>
                  </a:lnTo>
                  <a:lnTo>
                    <a:pt x="16690" y="2547516"/>
                  </a:lnTo>
                  <a:lnTo>
                    <a:pt x="25035" y="2538962"/>
                  </a:lnTo>
                  <a:lnTo>
                    <a:pt x="35884" y="2532912"/>
                  </a:lnTo>
                  <a:lnTo>
                    <a:pt x="46733" y="2530617"/>
                  </a:lnTo>
                  <a:lnTo>
                    <a:pt x="60398" y="2533955"/>
                  </a:lnTo>
                  <a:lnTo>
                    <a:pt x="70934" y="2542301"/>
                  </a:lnTo>
                  <a:lnTo>
                    <a:pt x="77715" y="2553150"/>
                  </a:lnTo>
                  <a:lnTo>
                    <a:pt x="80114" y="2563998"/>
                  </a:lnTo>
                  <a:lnTo>
                    <a:pt x="77715" y="2577664"/>
                  </a:lnTo>
                  <a:lnTo>
                    <a:pt x="70934" y="2588199"/>
                  </a:lnTo>
                  <a:lnTo>
                    <a:pt x="60398" y="2594980"/>
                  </a:lnTo>
                  <a:lnTo>
                    <a:pt x="46733" y="2597379"/>
                  </a:lnTo>
                  <a:close/>
                </a:path>
                <a:path w="5685790" h="5688965">
                  <a:moveTo>
                    <a:pt x="5638949" y="2590703"/>
                  </a:moveTo>
                  <a:lnTo>
                    <a:pt x="5605569" y="2557322"/>
                  </a:lnTo>
                  <a:lnTo>
                    <a:pt x="5604108" y="2546473"/>
                  </a:lnTo>
                  <a:lnTo>
                    <a:pt x="5608906" y="2535625"/>
                  </a:lnTo>
                  <a:lnTo>
                    <a:pt x="5618712" y="2527279"/>
                  </a:lnTo>
                  <a:lnTo>
                    <a:pt x="5632273" y="2523941"/>
                  </a:lnTo>
                  <a:lnTo>
                    <a:pt x="5646043" y="2526236"/>
                  </a:lnTo>
                  <a:lnTo>
                    <a:pt x="5657309" y="2532286"/>
                  </a:lnTo>
                  <a:lnTo>
                    <a:pt x="5666072" y="2540840"/>
                  </a:lnTo>
                  <a:lnTo>
                    <a:pt x="5672330" y="2550646"/>
                  </a:lnTo>
                  <a:lnTo>
                    <a:pt x="5669931" y="2565354"/>
                  </a:lnTo>
                  <a:lnTo>
                    <a:pt x="5663150" y="2578185"/>
                  </a:lnTo>
                  <a:lnTo>
                    <a:pt x="5652615" y="2587261"/>
                  </a:lnTo>
                  <a:lnTo>
                    <a:pt x="5638949" y="2590703"/>
                  </a:lnTo>
                  <a:close/>
                </a:path>
                <a:path w="5685790" h="5688965">
                  <a:moveTo>
                    <a:pt x="73438" y="2410334"/>
                  </a:moveTo>
                  <a:lnTo>
                    <a:pt x="66762" y="2410334"/>
                  </a:lnTo>
                  <a:lnTo>
                    <a:pt x="53201" y="2404075"/>
                  </a:lnTo>
                  <a:lnTo>
                    <a:pt x="43395" y="2395313"/>
                  </a:lnTo>
                  <a:lnTo>
                    <a:pt x="38596" y="2384047"/>
                  </a:lnTo>
                  <a:lnTo>
                    <a:pt x="40057" y="2370277"/>
                  </a:lnTo>
                  <a:lnTo>
                    <a:pt x="43499" y="2357655"/>
                  </a:lnTo>
                  <a:lnTo>
                    <a:pt x="52575" y="2349414"/>
                  </a:lnTo>
                  <a:lnTo>
                    <a:pt x="65405" y="2344928"/>
                  </a:lnTo>
                  <a:lnTo>
                    <a:pt x="80114" y="2343572"/>
                  </a:lnTo>
                  <a:lnTo>
                    <a:pt x="89920" y="2347014"/>
                  </a:lnTo>
                  <a:lnTo>
                    <a:pt x="98474" y="2356090"/>
                  </a:lnTo>
                  <a:lnTo>
                    <a:pt x="104524" y="2368921"/>
                  </a:lnTo>
                  <a:lnTo>
                    <a:pt x="106819" y="2383629"/>
                  </a:lnTo>
                  <a:lnTo>
                    <a:pt x="100664" y="2393435"/>
                  </a:lnTo>
                  <a:lnTo>
                    <a:pt x="92632" y="2401989"/>
                  </a:lnTo>
                  <a:lnTo>
                    <a:pt x="83348" y="2408039"/>
                  </a:lnTo>
                  <a:lnTo>
                    <a:pt x="73438" y="2410334"/>
                  </a:lnTo>
                  <a:close/>
                </a:path>
                <a:path w="5685790" h="5688965">
                  <a:moveTo>
                    <a:pt x="5618921" y="2403658"/>
                  </a:moveTo>
                  <a:lnTo>
                    <a:pt x="5612244" y="2403658"/>
                  </a:lnTo>
                  <a:lnTo>
                    <a:pt x="5598579" y="2401363"/>
                  </a:lnTo>
                  <a:lnTo>
                    <a:pt x="5588043" y="2395313"/>
                  </a:lnTo>
                  <a:lnTo>
                    <a:pt x="5581263" y="2386759"/>
                  </a:lnTo>
                  <a:lnTo>
                    <a:pt x="5578864" y="2376953"/>
                  </a:lnTo>
                  <a:lnTo>
                    <a:pt x="5577403" y="2363183"/>
                  </a:lnTo>
                  <a:lnTo>
                    <a:pt x="5582202" y="2351917"/>
                  </a:lnTo>
                  <a:lnTo>
                    <a:pt x="5592007" y="2343155"/>
                  </a:lnTo>
                  <a:lnTo>
                    <a:pt x="5605569" y="2336896"/>
                  </a:lnTo>
                  <a:lnTo>
                    <a:pt x="5619338" y="2338252"/>
                  </a:lnTo>
                  <a:lnTo>
                    <a:pt x="5630604" y="2342737"/>
                  </a:lnTo>
                  <a:lnTo>
                    <a:pt x="5639367" y="2350978"/>
                  </a:lnTo>
                  <a:lnTo>
                    <a:pt x="5645626" y="2363601"/>
                  </a:lnTo>
                  <a:lnTo>
                    <a:pt x="5643331" y="2377370"/>
                  </a:lnTo>
                  <a:lnTo>
                    <a:pt x="5637280" y="2388637"/>
                  </a:lnTo>
                  <a:lnTo>
                    <a:pt x="5628726" y="2397399"/>
                  </a:lnTo>
                  <a:lnTo>
                    <a:pt x="5618921" y="2403658"/>
                  </a:lnTo>
                  <a:close/>
                </a:path>
                <a:path w="5685790" h="5688965">
                  <a:moveTo>
                    <a:pt x="106819" y="2223400"/>
                  </a:moveTo>
                  <a:lnTo>
                    <a:pt x="100143" y="2223400"/>
                  </a:lnTo>
                  <a:lnTo>
                    <a:pt x="87520" y="2219958"/>
                  </a:lnTo>
                  <a:lnTo>
                    <a:pt x="79280" y="2210882"/>
                  </a:lnTo>
                  <a:lnTo>
                    <a:pt x="74794" y="2198051"/>
                  </a:lnTo>
                  <a:lnTo>
                    <a:pt x="73438" y="2183343"/>
                  </a:lnTo>
                  <a:lnTo>
                    <a:pt x="80636" y="2173642"/>
                  </a:lnTo>
                  <a:lnTo>
                    <a:pt x="90963" y="2165818"/>
                  </a:lnTo>
                  <a:lnTo>
                    <a:pt x="102542" y="2161750"/>
                  </a:lnTo>
                  <a:lnTo>
                    <a:pt x="113495" y="2163314"/>
                  </a:lnTo>
                  <a:lnTo>
                    <a:pt x="127056" y="2166757"/>
                  </a:lnTo>
                  <a:lnTo>
                    <a:pt x="136862" y="2175832"/>
                  </a:lnTo>
                  <a:lnTo>
                    <a:pt x="141660" y="2188663"/>
                  </a:lnTo>
                  <a:lnTo>
                    <a:pt x="140200" y="2203372"/>
                  </a:lnTo>
                  <a:lnTo>
                    <a:pt x="137801" y="2212134"/>
                  </a:lnTo>
                  <a:lnTo>
                    <a:pt x="131020" y="2218393"/>
                  </a:lnTo>
                  <a:lnTo>
                    <a:pt x="120484" y="2222148"/>
                  </a:lnTo>
                  <a:lnTo>
                    <a:pt x="106819" y="2223400"/>
                  </a:lnTo>
                  <a:close/>
                </a:path>
                <a:path w="5685790" h="5688965">
                  <a:moveTo>
                    <a:pt x="5578864" y="2216724"/>
                  </a:moveTo>
                  <a:lnTo>
                    <a:pt x="5572187" y="2216724"/>
                  </a:lnTo>
                  <a:lnTo>
                    <a:pt x="5562277" y="2215472"/>
                  </a:lnTo>
                  <a:lnTo>
                    <a:pt x="5552993" y="2211717"/>
                  </a:lnTo>
                  <a:lnTo>
                    <a:pt x="5544961" y="2205458"/>
                  </a:lnTo>
                  <a:lnTo>
                    <a:pt x="5538807" y="2196695"/>
                  </a:lnTo>
                  <a:lnTo>
                    <a:pt x="5540163" y="2181987"/>
                  </a:lnTo>
                  <a:lnTo>
                    <a:pt x="5544648" y="2169156"/>
                  </a:lnTo>
                  <a:lnTo>
                    <a:pt x="5552889" y="2160080"/>
                  </a:lnTo>
                  <a:lnTo>
                    <a:pt x="5565511" y="2156638"/>
                  </a:lnTo>
                  <a:lnTo>
                    <a:pt x="5579281" y="2155073"/>
                  </a:lnTo>
                  <a:lnTo>
                    <a:pt x="5590547" y="2159142"/>
                  </a:lnTo>
                  <a:lnTo>
                    <a:pt x="5599310" y="2166965"/>
                  </a:lnTo>
                  <a:lnTo>
                    <a:pt x="5605569" y="2176667"/>
                  </a:lnTo>
                  <a:lnTo>
                    <a:pt x="5607029" y="2191375"/>
                  </a:lnTo>
                  <a:lnTo>
                    <a:pt x="5602230" y="2204206"/>
                  </a:lnTo>
                  <a:lnTo>
                    <a:pt x="5592425" y="2213282"/>
                  </a:lnTo>
                  <a:lnTo>
                    <a:pt x="5578864" y="2216724"/>
                  </a:lnTo>
                  <a:close/>
                </a:path>
                <a:path w="5685790" h="5688965">
                  <a:moveTo>
                    <a:pt x="160117" y="2043142"/>
                  </a:moveTo>
                  <a:lnTo>
                    <a:pt x="146765" y="2043142"/>
                  </a:lnTo>
                  <a:lnTo>
                    <a:pt x="137063" y="2035945"/>
                  </a:lnTo>
                  <a:lnTo>
                    <a:pt x="129240" y="2025618"/>
                  </a:lnTo>
                  <a:lnTo>
                    <a:pt x="125172" y="2014039"/>
                  </a:lnTo>
                  <a:lnTo>
                    <a:pt x="126736" y="2003085"/>
                  </a:lnTo>
                  <a:lnTo>
                    <a:pt x="133934" y="1990567"/>
                  </a:lnTo>
                  <a:lnTo>
                    <a:pt x="144262" y="1983057"/>
                  </a:lnTo>
                  <a:lnTo>
                    <a:pt x="155840" y="1980553"/>
                  </a:lnTo>
                  <a:lnTo>
                    <a:pt x="166793" y="1983057"/>
                  </a:lnTo>
                  <a:lnTo>
                    <a:pt x="179311" y="1986499"/>
                  </a:lnTo>
                  <a:lnTo>
                    <a:pt x="186822" y="1995575"/>
                  </a:lnTo>
                  <a:lnTo>
                    <a:pt x="189326" y="2008405"/>
                  </a:lnTo>
                  <a:lnTo>
                    <a:pt x="186822" y="2023114"/>
                  </a:lnTo>
                  <a:lnTo>
                    <a:pt x="184527" y="2031876"/>
                  </a:lnTo>
                  <a:lnTo>
                    <a:pt x="178477" y="2038135"/>
                  </a:lnTo>
                  <a:lnTo>
                    <a:pt x="169923" y="2041891"/>
                  </a:lnTo>
                  <a:lnTo>
                    <a:pt x="160117" y="2043142"/>
                  </a:lnTo>
                  <a:close/>
                </a:path>
                <a:path w="5685790" h="5688965">
                  <a:moveTo>
                    <a:pt x="5532130" y="2036466"/>
                  </a:moveTo>
                  <a:lnTo>
                    <a:pt x="5525454" y="2036466"/>
                  </a:lnTo>
                  <a:lnTo>
                    <a:pt x="5515544" y="2035215"/>
                  </a:lnTo>
                  <a:lnTo>
                    <a:pt x="5506260" y="2031459"/>
                  </a:lnTo>
                  <a:lnTo>
                    <a:pt x="5498228" y="2025200"/>
                  </a:lnTo>
                  <a:lnTo>
                    <a:pt x="5492073" y="2016438"/>
                  </a:lnTo>
                  <a:lnTo>
                    <a:pt x="5490508" y="2001729"/>
                  </a:lnTo>
                  <a:lnTo>
                    <a:pt x="5494577" y="1988898"/>
                  </a:lnTo>
                  <a:lnTo>
                    <a:pt x="5502400" y="1979823"/>
                  </a:lnTo>
                  <a:lnTo>
                    <a:pt x="5512102" y="1976380"/>
                  </a:lnTo>
                  <a:lnTo>
                    <a:pt x="5526914" y="1973877"/>
                  </a:lnTo>
                  <a:lnTo>
                    <a:pt x="5540475" y="1976380"/>
                  </a:lnTo>
                  <a:lnTo>
                    <a:pt x="5551533" y="1983891"/>
                  </a:lnTo>
                  <a:lnTo>
                    <a:pt x="5558835" y="1996409"/>
                  </a:lnTo>
                  <a:lnTo>
                    <a:pt x="5557478" y="2007362"/>
                  </a:lnTo>
                  <a:lnTo>
                    <a:pt x="5552993" y="2018941"/>
                  </a:lnTo>
                  <a:lnTo>
                    <a:pt x="5544752" y="2029269"/>
                  </a:lnTo>
                  <a:lnTo>
                    <a:pt x="5532130" y="2036466"/>
                  </a:lnTo>
                  <a:close/>
                </a:path>
                <a:path w="5685790" h="5688965">
                  <a:moveTo>
                    <a:pt x="220203" y="1869561"/>
                  </a:moveTo>
                  <a:lnTo>
                    <a:pt x="213527" y="1869561"/>
                  </a:lnTo>
                  <a:lnTo>
                    <a:pt x="206851" y="1862885"/>
                  </a:lnTo>
                  <a:lnTo>
                    <a:pt x="197149" y="1855687"/>
                  </a:lnTo>
                  <a:lnTo>
                    <a:pt x="189326" y="1845360"/>
                  </a:lnTo>
                  <a:lnTo>
                    <a:pt x="185257" y="1833781"/>
                  </a:lnTo>
                  <a:lnTo>
                    <a:pt x="186822" y="1822828"/>
                  </a:lnTo>
                  <a:lnTo>
                    <a:pt x="194124" y="1810310"/>
                  </a:lnTo>
                  <a:lnTo>
                    <a:pt x="205182" y="1802799"/>
                  </a:lnTo>
                  <a:lnTo>
                    <a:pt x="218743" y="1800295"/>
                  </a:lnTo>
                  <a:lnTo>
                    <a:pt x="233555" y="1802799"/>
                  </a:lnTo>
                  <a:lnTo>
                    <a:pt x="243257" y="1809997"/>
                  </a:lnTo>
                  <a:lnTo>
                    <a:pt x="251081" y="1820324"/>
                  </a:lnTo>
                  <a:lnTo>
                    <a:pt x="255149" y="1831903"/>
                  </a:lnTo>
                  <a:lnTo>
                    <a:pt x="253584" y="1842856"/>
                  </a:lnTo>
                  <a:lnTo>
                    <a:pt x="247430" y="1852662"/>
                  </a:lnTo>
                  <a:lnTo>
                    <a:pt x="239397" y="1861216"/>
                  </a:lnTo>
                  <a:lnTo>
                    <a:pt x="230113" y="1867266"/>
                  </a:lnTo>
                  <a:lnTo>
                    <a:pt x="220203" y="1869561"/>
                  </a:lnTo>
                  <a:close/>
                </a:path>
                <a:path w="5685790" h="5688965">
                  <a:moveTo>
                    <a:pt x="5472044" y="1862885"/>
                  </a:moveTo>
                  <a:lnTo>
                    <a:pt x="5458692" y="1862885"/>
                  </a:lnTo>
                  <a:lnTo>
                    <a:pt x="5449825" y="1861633"/>
                  </a:lnTo>
                  <a:lnTo>
                    <a:pt x="5442836" y="1857878"/>
                  </a:lnTo>
                  <a:lnTo>
                    <a:pt x="5437098" y="1851619"/>
                  </a:lnTo>
                  <a:lnTo>
                    <a:pt x="5431987" y="1842856"/>
                  </a:lnTo>
                  <a:lnTo>
                    <a:pt x="5429483" y="1828043"/>
                  </a:lnTo>
                  <a:lnTo>
                    <a:pt x="5431987" y="1814482"/>
                  </a:lnTo>
                  <a:lnTo>
                    <a:pt x="5439498" y="1803425"/>
                  </a:lnTo>
                  <a:lnTo>
                    <a:pt x="5452016" y="1796123"/>
                  </a:lnTo>
                  <a:lnTo>
                    <a:pt x="5462969" y="1793619"/>
                  </a:lnTo>
                  <a:lnTo>
                    <a:pt x="5474548" y="1796123"/>
                  </a:lnTo>
                  <a:lnTo>
                    <a:pt x="5484875" y="1803633"/>
                  </a:lnTo>
                  <a:lnTo>
                    <a:pt x="5492073" y="1816151"/>
                  </a:lnTo>
                  <a:lnTo>
                    <a:pt x="5494577" y="1829921"/>
                  </a:lnTo>
                  <a:lnTo>
                    <a:pt x="5492073" y="1841187"/>
                  </a:lnTo>
                  <a:lnTo>
                    <a:pt x="5484562" y="1849950"/>
                  </a:lnTo>
                  <a:lnTo>
                    <a:pt x="5472044" y="1856208"/>
                  </a:lnTo>
                  <a:lnTo>
                    <a:pt x="5472044" y="1862885"/>
                  </a:lnTo>
                  <a:close/>
                </a:path>
                <a:path w="5685790" h="5688965">
                  <a:moveTo>
                    <a:pt x="293642" y="1695980"/>
                  </a:moveTo>
                  <a:lnTo>
                    <a:pt x="286965" y="1695980"/>
                  </a:lnTo>
                  <a:lnTo>
                    <a:pt x="280289" y="1689304"/>
                  </a:lnTo>
                  <a:lnTo>
                    <a:pt x="267771" y="1682106"/>
                  </a:lnTo>
                  <a:lnTo>
                    <a:pt x="260260" y="1671778"/>
                  </a:lnTo>
                  <a:lnTo>
                    <a:pt x="257757" y="1660199"/>
                  </a:lnTo>
                  <a:lnTo>
                    <a:pt x="260260" y="1649246"/>
                  </a:lnTo>
                  <a:lnTo>
                    <a:pt x="271318" y="1636728"/>
                  </a:lnTo>
                  <a:lnTo>
                    <a:pt x="283628" y="1629217"/>
                  </a:lnTo>
                  <a:lnTo>
                    <a:pt x="295936" y="1626714"/>
                  </a:lnTo>
                  <a:lnTo>
                    <a:pt x="306994" y="1629217"/>
                  </a:lnTo>
                  <a:lnTo>
                    <a:pt x="319407" y="1636519"/>
                  </a:lnTo>
                  <a:lnTo>
                    <a:pt x="326188" y="1647577"/>
                  </a:lnTo>
                  <a:lnTo>
                    <a:pt x="326710" y="1661138"/>
                  </a:lnTo>
                  <a:lnTo>
                    <a:pt x="320346" y="1675951"/>
                  </a:lnTo>
                  <a:lnTo>
                    <a:pt x="318051" y="1684714"/>
                  </a:lnTo>
                  <a:lnTo>
                    <a:pt x="312001" y="1690973"/>
                  </a:lnTo>
                  <a:lnTo>
                    <a:pt x="303447" y="1694728"/>
                  </a:lnTo>
                  <a:lnTo>
                    <a:pt x="293642" y="1695980"/>
                  </a:lnTo>
                  <a:close/>
                </a:path>
                <a:path w="5685790" h="5688965">
                  <a:moveTo>
                    <a:pt x="5405393" y="1689304"/>
                  </a:moveTo>
                  <a:lnTo>
                    <a:pt x="5385365" y="1689304"/>
                  </a:lnTo>
                  <a:lnTo>
                    <a:pt x="5379315" y="1688052"/>
                  </a:lnTo>
                  <a:lnTo>
                    <a:pt x="5372012" y="1684296"/>
                  </a:lnTo>
                  <a:lnTo>
                    <a:pt x="5364710" y="1678037"/>
                  </a:lnTo>
                  <a:lnTo>
                    <a:pt x="5358660" y="1669275"/>
                  </a:lnTo>
                  <a:lnTo>
                    <a:pt x="5356052" y="1658217"/>
                  </a:lnTo>
                  <a:lnTo>
                    <a:pt x="5357825" y="1645908"/>
                  </a:lnTo>
                  <a:lnTo>
                    <a:pt x="5363354" y="1633599"/>
                  </a:lnTo>
                  <a:lnTo>
                    <a:pt x="5372013" y="1622541"/>
                  </a:lnTo>
                  <a:lnTo>
                    <a:pt x="5386825" y="1620038"/>
                  </a:lnTo>
                  <a:lnTo>
                    <a:pt x="5400386" y="1622541"/>
                  </a:lnTo>
                  <a:lnTo>
                    <a:pt x="5411444" y="1630052"/>
                  </a:lnTo>
                  <a:lnTo>
                    <a:pt x="5418746" y="1642570"/>
                  </a:lnTo>
                  <a:lnTo>
                    <a:pt x="5421354" y="1653627"/>
                  </a:lnTo>
                  <a:lnTo>
                    <a:pt x="5419580" y="1665937"/>
                  </a:lnTo>
                  <a:lnTo>
                    <a:pt x="5414052" y="1678246"/>
                  </a:lnTo>
                  <a:lnTo>
                    <a:pt x="5405393" y="1689304"/>
                  </a:lnTo>
                  <a:close/>
                </a:path>
                <a:path w="5685790" h="5688965">
                  <a:moveTo>
                    <a:pt x="380432" y="1529074"/>
                  </a:moveTo>
                  <a:lnTo>
                    <a:pt x="373756" y="1529074"/>
                  </a:lnTo>
                  <a:lnTo>
                    <a:pt x="367080" y="1522398"/>
                  </a:lnTo>
                  <a:lnTo>
                    <a:pt x="360404" y="1522398"/>
                  </a:lnTo>
                  <a:lnTo>
                    <a:pt x="351745" y="1515096"/>
                  </a:lnTo>
                  <a:lnTo>
                    <a:pt x="346217" y="1504038"/>
                  </a:lnTo>
                  <a:lnTo>
                    <a:pt x="344443" y="1490477"/>
                  </a:lnTo>
                  <a:lnTo>
                    <a:pt x="347051" y="1475665"/>
                  </a:lnTo>
                  <a:lnTo>
                    <a:pt x="358109" y="1467006"/>
                  </a:lnTo>
                  <a:lnTo>
                    <a:pt x="370418" y="1461478"/>
                  </a:lnTo>
                  <a:lnTo>
                    <a:pt x="382727" y="1459704"/>
                  </a:lnTo>
                  <a:lnTo>
                    <a:pt x="393785" y="1462312"/>
                  </a:lnTo>
                  <a:lnTo>
                    <a:pt x="402443" y="1473370"/>
                  </a:lnTo>
                  <a:lnTo>
                    <a:pt x="407972" y="1485679"/>
                  </a:lnTo>
                  <a:lnTo>
                    <a:pt x="409745" y="1497988"/>
                  </a:lnTo>
                  <a:lnTo>
                    <a:pt x="407137" y="1509046"/>
                  </a:lnTo>
                  <a:lnTo>
                    <a:pt x="401087" y="1517808"/>
                  </a:lnTo>
                  <a:lnTo>
                    <a:pt x="393785" y="1524067"/>
                  </a:lnTo>
                  <a:lnTo>
                    <a:pt x="386483" y="1527823"/>
                  </a:lnTo>
                  <a:lnTo>
                    <a:pt x="380432" y="1529074"/>
                  </a:lnTo>
                  <a:close/>
                </a:path>
                <a:path w="5685790" h="5688965">
                  <a:moveTo>
                    <a:pt x="5311926" y="1522398"/>
                  </a:moveTo>
                  <a:lnTo>
                    <a:pt x="5305250" y="1522398"/>
                  </a:lnTo>
                  <a:lnTo>
                    <a:pt x="5295340" y="1521146"/>
                  </a:lnTo>
                  <a:lnTo>
                    <a:pt x="5286056" y="1517391"/>
                  </a:lnTo>
                  <a:lnTo>
                    <a:pt x="5278024" y="1511132"/>
                  </a:lnTo>
                  <a:lnTo>
                    <a:pt x="5271869" y="1502370"/>
                  </a:lnTo>
                  <a:lnTo>
                    <a:pt x="5269261" y="1491416"/>
                  </a:lnTo>
                  <a:lnTo>
                    <a:pt x="5271035" y="1479837"/>
                  </a:lnTo>
                  <a:lnTo>
                    <a:pt x="5276563" y="1469510"/>
                  </a:lnTo>
                  <a:lnTo>
                    <a:pt x="5285222" y="1462312"/>
                  </a:lnTo>
                  <a:lnTo>
                    <a:pt x="5300035" y="1455949"/>
                  </a:lnTo>
                  <a:lnTo>
                    <a:pt x="5313596" y="1456470"/>
                  </a:lnTo>
                  <a:lnTo>
                    <a:pt x="5324653" y="1463251"/>
                  </a:lnTo>
                  <a:lnTo>
                    <a:pt x="5331955" y="1475665"/>
                  </a:lnTo>
                  <a:lnTo>
                    <a:pt x="5335502" y="1486618"/>
                  </a:lnTo>
                  <a:lnTo>
                    <a:pt x="5335293" y="1498197"/>
                  </a:lnTo>
                  <a:lnTo>
                    <a:pt x="5330078" y="1508524"/>
                  </a:lnTo>
                  <a:lnTo>
                    <a:pt x="5318603" y="1515722"/>
                  </a:lnTo>
                  <a:lnTo>
                    <a:pt x="5311926" y="1522398"/>
                  </a:lnTo>
                  <a:close/>
                </a:path>
                <a:path w="5685790" h="5688965">
                  <a:moveTo>
                    <a:pt x="473788" y="1362058"/>
                  </a:moveTo>
                  <a:lnTo>
                    <a:pt x="453759" y="1362058"/>
                  </a:lnTo>
                  <a:lnTo>
                    <a:pt x="445205" y="1351000"/>
                  </a:lnTo>
                  <a:lnTo>
                    <a:pt x="440407" y="1338691"/>
                  </a:lnTo>
                  <a:lnTo>
                    <a:pt x="440615" y="1326382"/>
                  </a:lnTo>
                  <a:lnTo>
                    <a:pt x="447083" y="1315325"/>
                  </a:lnTo>
                  <a:lnTo>
                    <a:pt x="454385" y="1303850"/>
                  </a:lnTo>
                  <a:lnTo>
                    <a:pt x="465443" y="1298634"/>
                  </a:lnTo>
                  <a:lnTo>
                    <a:pt x="479004" y="1298425"/>
                  </a:lnTo>
                  <a:lnTo>
                    <a:pt x="493817" y="1301972"/>
                  </a:lnTo>
                  <a:lnTo>
                    <a:pt x="502370" y="1313030"/>
                  </a:lnTo>
                  <a:lnTo>
                    <a:pt x="507169" y="1325339"/>
                  </a:lnTo>
                  <a:lnTo>
                    <a:pt x="506960" y="1337648"/>
                  </a:lnTo>
                  <a:lnTo>
                    <a:pt x="473788" y="1362058"/>
                  </a:lnTo>
                  <a:close/>
                </a:path>
                <a:path w="5685790" h="5688965">
                  <a:moveTo>
                    <a:pt x="5218459" y="1362058"/>
                  </a:moveTo>
                  <a:lnTo>
                    <a:pt x="5205107" y="1362058"/>
                  </a:lnTo>
                  <a:lnTo>
                    <a:pt x="5199057" y="1360910"/>
                  </a:lnTo>
                  <a:lnTo>
                    <a:pt x="5191755" y="1357885"/>
                  </a:lnTo>
                  <a:lnTo>
                    <a:pt x="5184453" y="1353608"/>
                  </a:lnTo>
                  <a:lnTo>
                    <a:pt x="5178403" y="1348705"/>
                  </a:lnTo>
                  <a:lnTo>
                    <a:pt x="5174856" y="1333892"/>
                  </a:lnTo>
                  <a:lnTo>
                    <a:pt x="5175064" y="1320331"/>
                  </a:lnTo>
                  <a:lnTo>
                    <a:pt x="5180280" y="1309274"/>
                  </a:lnTo>
                  <a:lnTo>
                    <a:pt x="5191755" y="1301972"/>
                  </a:lnTo>
                  <a:lnTo>
                    <a:pt x="5202812" y="1295504"/>
                  </a:lnTo>
                  <a:lnTo>
                    <a:pt x="5215121" y="1295296"/>
                  </a:lnTo>
                  <a:lnTo>
                    <a:pt x="5227431" y="1300094"/>
                  </a:lnTo>
                  <a:lnTo>
                    <a:pt x="5238488" y="1308648"/>
                  </a:lnTo>
                  <a:lnTo>
                    <a:pt x="5241096" y="1320644"/>
                  </a:lnTo>
                  <a:lnTo>
                    <a:pt x="5239323" y="1334518"/>
                  </a:lnTo>
                  <a:lnTo>
                    <a:pt x="5233794" y="1347141"/>
                  </a:lnTo>
                  <a:lnTo>
                    <a:pt x="5225136" y="1355382"/>
                  </a:lnTo>
                  <a:lnTo>
                    <a:pt x="5218459" y="1362058"/>
                  </a:lnTo>
                  <a:close/>
                </a:path>
                <a:path w="5685790" h="5688965">
                  <a:moveTo>
                    <a:pt x="580607" y="1208505"/>
                  </a:moveTo>
                  <a:lnTo>
                    <a:pt x="567255" y="1208505"/>
                  </a:lnTo>
                  <a:lnTo>
                    <a:pt x="560579" y="1201829"/>
                  </a:lnTo>
                  <a:lnTo>
                    <a:pt x="552025" y="1194527"/>
                  </a:lnTo>
                  <a:lnTo>
                    <a:pt x="547226" y="1183469"/>
                  </a:lnTo>
                  <a:lnTo>
                    <a:pt x="547435" y="1169908"/>
                  </a:lnTo>
                  <a:lnTo>
                    <a:pt x="553902" y="1155095"/>
                  </a:lnTo>
                  <a:lnTo>
                    <a:pt x="564960" y="1147480"/>
                  </a:lnTo>
                  <a:lnTo>
                    <a:pt x="577269" y="1144247"/>
                  </a:lnTo>
                  <a:lnTo>
                    <a:pt x="589578" y="1144768"/>
                  </a:lnTo>
                  <a:lnTo>
                    <a:pt x="600636" y="1148419"/>
                  </a:lnTo>
                  <a:lnTo>
                    <a:pt x="609190" y="1159477"/>
                  </a:lnTo>
                  <a:lnTo>
                    <a:pt x="613988" y="1171786"/>
                  </a:lnTo>
                  <a:lnTo>
                    <a:pt x="613780" y="1184095"/>
                  </a:lnTo>
                  <a:lnTo>
                    <a:pt x="607312" y="1195153"/>
                  </a:lnTo>
                  <a:lnTo>
                    <a:pt x="602201" y="1202872"/>
                  </a:lnTo>
                  <a:lnTo>
                    <a:pt x="596463" y="1206836"/>
                  </a:lnTo>
                  <a:lnTo>
                    <a:pt x="589474" y="1208296"/>
                  </a:lnTo>
                  <a:lnTo>
                    <a:pt x="580607" y="1208505"/>
                  </a:lnTo>
                  <a:close/>
                </a:path>
                <a:path w="5685790" h="5688965">
                  <a:moveTo>
                    <a:pt x="5105075" y="1208505"/>
                  </a:moveTo>
                  <a:lnTo>
                    <a:pt x="5098399" y="1208505"/>
                  </a:lnTo>
                  <a:lnTo>
                    <a:pt x="5092349" y="1207358"/>
                  </a:lnTo>
                  <a:lnTo>
                    <a:pt x="5067522" y="1166779"/>
                  </a:lnTo>
                  <a:lnTo>
                    <a:pt x="5070755" y="1155721"/>
                  </a:lnTo>
                  <a:lnTo>
                    <a:pt x="5078370" y="1148419"/>
                  </a:lnTo>
                  <a:lnTo>
                    <a:pt x="5093183" y="1141951"/>
                  </a:lnTo>
                  <a:lnTo>
                    <a:pt x="5106744" y="1141743"/>
                  </a:lnTo>
                  <a:lnTo>
                    <a:pt x="5117802" y="1146541"/>
                  </a:lnTo>
                  <a:lnTo>
                    <a:pt x="5125104" y="1155095"/>
                  </a:lnTo>
                  <a:lnTo>
                    <a:pt x="5132510" y="1166153"/>
                  </a:lnTo>
                  <a:lnTo>
                    <a:pt x="5134284" y="1178462"/>
                  </a:lnTo>
                  <a:lnTo>
                    <a:pt x="5129798" y="1190771"/>
                  </a:lnTo>
                  <a:lnTo>
                    <a:pt x="5118428" y="1201829"/>
                  </a:lnTo>
                  <a:lnTo>
                    <a:pt x="5111751" y="1201829"/>
                  </a:lnTo>
                  <a:lnTo>
                    <a:pt x="5105075" y="1208505"/>
                  </a:lnTo>
                  <a:close/>
                </a:path>
                <a:path w="5685790" h="5688965">
                  <a:moveTo>
                    <a:pt x="693992" y="1061628"/>
                  </a:moveTo>
                  <a:lnTo>
                    <a:pt x="680639" y="1061628"/>
                  </a:lnTo>
                  <a:lnTo>
                    <a:pt x="673963" y="1054952"/>
                  </a:lnTo>
                  <a:lnTo>
                    <a:pt x="666452" y="1043895"/>
                  </a:lnTo>
                  <a:lnTo>
                    <a:pt x="663949" y="1031585"/>
                  </a:lnTo>
                  <a:lnTo>
                    <a:pt x="666452" y="1019276"/>
                  </a:lnTo>
                  <a:lnTo>
                    <a:pt x="673963" y="1008218"/>
                  </a:lnTo>
                  <a:lnTo>
                    <a:pt x="682204" y="1000604"/>
                  </a:lnTo>
                  <a:lnTo>
                    <a:pt x="694826" y="997370"/>
                  </a:lnTo>
                  <a:lnTo>
                    <a:pt x="708700" y="997891"/>
                  </a:lnTo>
                  <a:lnTo>
                    <a:pt x="720696" y="1001542"/>
                  </a:lnTo>
                  <a:lnTo>
                    <a:pt x="728207" y="1012600"/>
                  </a:lnTo>
                  <a:lnTo>
                    <a:pt x="730711" y="1024909"/>
                  </a:lnTo>
                  <a:lnTo>
                    <a:pt x="728207" y="1037218"/>
                  </a:lnTo>
                  <a:lnTo>
                    <a:pt x="720696" y="1048276"/>
                  </a:lnTo>
                  <a:lnTo>
                    <a:pt x="715585" y="1055995"/>
                  </a:lnTo>
                  <a:lnTo>
                    <a:pt x="709848" y="1059959"/>
                  </a:lnTo>
                  <a:lnTo>
                    <a:pt x="702858" y="1061420"/>
                  </a:lnTo>
                  <a:lnTo>
                    <a:pt x="693992" y="1061628"/>
                  </a:lnTo>
                  <a:close/>
                </a:path>
                <a:path w="5685790" h="5688965">
                  <a:moveTo>
                    <a:pt x="4991580" y="1061628"/>
                  </a:moveTo>
                  <a:lnTo>
                    <a:pt x="4984903" y="1061628"/>
                  </a:lnTo>
                  <a:lnTo>
                    <a:pt x="4976036" y="1060481"/>
                  </a:lnTo>
                  <a:lnTo>
                    <a:pt x="4951522" y="1024909"/>
                  </a:lnTo>
                  <a:lnTo>
                    <a:pt x="4956321" y="1012600"/>
                  </a:lnTo>
                  <a:lnTo>
                    <a:pt x="4964875" y="1001542"/>
                  </a:lnTo>
                  <a:lnTo>
                    <a:pt x="4975932" y="994032"/>
                  </a:lnTo>
                  <a:lnTo>
                    <a:pt x="4988242" y="991528"/>
                  </a:lnTo>
                  <a:lnTo>
                    <a:pt x="5000551" y="994032"/>
                  </a:lnTo>
                  <a:lnTo>
                    <a:pt x="5011608" y="1001542"/>
                  </a:lnTo>
                  <a:lnTo>
                    <a:pt x="5015259" y="1016355"/>
                  </a:lnTo>
                  <a:lnTo>
                    <a:pt x="5015781" y="1029916"/>
                  </a:lnTo>
                  <a:lnTo>
                    <a:pt x="5012547" y="1040974"/>
                  </a:lnTo>
                  <a:lnTo>
                    <a:pt x="5004932" y="1048276"/>
                  </a:lnTo>
                  <a:lnTo>
                    <a:pt x="4991580" y="1061628"/>
                  </a:lnTo>
                  <a:close/>
                </a:path>
                <a:path w="5685790" h="5688965">
                  <a:moveTo>
                    <a:pt x="820840" y="921428"/>
                  </a:moveTo>
                  <a:lnTo>
                    <a:pt x="807487" y="921428"/>
                  </a:lnTo>
                  <a:lnTo>
                    <a:pt x="800811" y="914751"/>
                  </a:lnTo>
                  <a:lnTo>
                    <a:pt x="793300" y="903694"/>
                  </a:lnTo>
                  <a:lnTo>
                    <a:pt x="790797" y="891385"/>
                  </a:lnTo>
                  <a:lnTo>
                    <a:pt x="793300" y="879076"/>
                  </a:lnTo>
                  <a:lnTo>
                    <a:pt x="800811" y="868018"/>
                  </a:lnTo>
                  <a:lnTo>
                    <a:pt x="811868" y="860508"/>
                  </a:lnTo>
                  <a:lnTo>
                    <a:pt x="824178" y="858004"/>
                  </a:lnTo>
                  <a:lnTo>
                    <a:pt x="836487" y="860508"/>
                  </a:lnTo>
                  <a:lnTo>
                    <a:pt x="847544" y="868018"/>
                  </a:lnTo>
                  <a:lnTo>
                    <a:pt x="855055" y="879076"/>
                  </a:lnTo>
                  <a:lnTo>
                    <a:pt x="857559" y="891385"/>
                  </a:lnTo>
                  <a:lnTo>
                    <a:pt x="855055" y="903694"/>
                  </a:lnTo>
                  <a:lnTo>
                    <a:pt x="820840" y="921428"/>
                  </a:lnTo>
                  <a:close/>
                </a:path>
                <a:path w="5685790" h="5688965">
                  <a:moveTo>
                    <a:pt x="4864843" y="921428"/>
                  </a:moveTo>
                  <a:lnTo>
                    <a:pt x="4858166" y="921428"/>
                  </a:lnTo>
                  <a:lnTo>
                    <a:pt x="4852116" y="920280"/>
                  </a:lnTo>
                  <a:lnTo>
                    <a:pt x="4823951" y="884709"/>
                  </a:lnTo>
                  <a:lnTo>
                    <a:pt x="4826768" y="872399"/>
                  </a:lnTo>
                  <a:lnTo>
                    <a:pt x="4831462" y="861342"/>
                  </a:lnTo>
                  <a:lnTo>
                    <a:pt x="4843562" y="853831"/>
                  </a:lnTo>
                  <a:lnTo>
                    <a:pt x="4858167" y="851327"/>
                  </a:lnTo>
                  <a:lnTo>
                    <a:pt x="4872771" y="853831"/>
                  </a:lnTo>
                  <a:lnTo>
                    <a:pt x="4884871" y="861342"/>
                  </a:lnTo>
                  <a:lnTo>
                    <a:pt x="4888522" y="873338"/>
                  </a:lnTo>
                  <a:lnTo>
                    <a:pt x="4889044" y="887212"/>
                  </a:lnTo>
                  <a:lnTo>
                    <a:pt x="4885810" y="899835"/>
                  </a:lnTo>
                  <a:lnTo>
                    <a:pt x="4878195" y="908075"/>
                  </a:lnTo>
                  <a:lnTo>
                    <a:pt x="4864843" y="921428"/>
                  </a:lnTo>
                  <a:close/>
                </a:path>
                <a:path w="5685790" h="5688965">
                  <a:moveTo>
                    <a:pt x="954253" y="794580"/>
                  </a:moveTo>
                  <a:lnTo>
                    <a:pt x="947576" y="794580"/>
                  </a:lnTo>
                  <a:lnTo>
                    <a:pt x="934224" y="781227"/>
                  </a:lnTo>
                  <a:lnTo>
                    <a:pt x="926713" y="770170"/>
                  </a:lnTo>
                  <a:lnTo>
                    <a:pt x="924210" y="757861"/>
                  </a:lnTo>
                  <a:lnTo>
                    <a:pt x="926713" y="745551"/>
                  </a:lnTo>
                  <a:lnTo>
                    <a:pt x="934224" y="734494"/>
                  </a:lnTo>
                  <a:lnTo>
                    <a:pt x="945281" y="726983"/>
                  </a:lnTo>
                  <a:lnTo>
                    <a:pt x="957591" y="724480"/>
                  </a:lnTo>
                  <a:lnTo>
                    <a:pt x="969900" y="726983"/>
                  </a:lnTo>
                  <a:lnTo>
                    <a:pt x="980957" y="734494"/>
                  </a:lnTo>
                  <a:lnTo>
                    <a:pt x="988468" y="746595"/>
                  </a:lnTo>
                  <a:lnTo>
                    <a:pt x="990972" y="761199"/>
                  </a:lnTo>
                  <a:lnTo>
                    <a:pt x="988468" y="775803"/>
                  </a:lnTo>
                  <a:lnTo>
                    <a:pt x="980957" y="787904"/>
                  </a:lnTo>
                  <a:lnTo>
                    <a:pt x="975846" y="788947"/>
                  </a:lnTo>
                  <a:lnTo>
                    <a:pt x="970109" y="791242"/>
                  </a:lnTo>
                  <a:lnTo>
                    <a:pt x="963119" y="793537"/>
                  </a:lnTo>
                  <a:lnTo>
                    <a:pt x="954253" y="794580"/>
                  </a:lnTo>
                  <a:close/>
                </a:path>
                <a:path w="5685790" h="5688965">
                  <a:moveTo>
                    <a:pt x="4737995" y="787904"/>
                  </a:moveTo>
                  <a:lnTo>
                    <a:pt x="4724642" y="787904"/>
                  </a:lnTo>
                  <a:lnTo>
                    <a:pt x="4718592" y="787799"/>
                  </a:lnTo>
                  <a:lnTo>
                    <a:pt x="4687923" y="757861"/>
                  </a:lnTo>
                  <a:lnTo>
                    <a:pt x="4690427" y="745551"/>
                  </a:lnTo>
                  <a:lnTo>
                    <a:pt x="4697938" y="734494"/>
                  </a:lnTo>
                  <a:lnTo>
                    <a:pt x="4708995" y="726983"/>
                  </a:lnTo>
                  <a:lnTo>
                    <a:pt x="4721304" y="724480"/>
                  </a:lnTo>
                  <a:lnTo>
                    <a:pt x="4733614" y="726983"/>
                  </a:lnTo>
                  <a:lnTo>
                    <a:pt x="4744671" y="734494"/>
                  </a:lnTo>
                  <a:lnTo>
                    <a:pt x="4752182" y="742735"/>
                  </a:lnTo>
                  <a:lnTo>
                    <a:pt x="4754686" y="755357"/>
                  </a:lnTo>
                  <a:lnTo>
                    <a:pt x="4752182" y="769231"/>
                  </a:lnTo>
                  <a:lnTo>
                    <a:pt x="4744671" y="781227"/>
                  </a:lnTo>
                  <a:lnTo>
                    <a:pt x="4737995" y="787904"/>
                  </a:lnTo>
                  <a:close/>
                </a:path>
                <a:path w="5685790" h="5688965">
                  <a:moveTo>
                    <a:pt x="1107805" y="674408"/>
                  </a:moveTo>
                  <a:lnTo>
                    <a:pt x="1101129" y="674408"/>
                  </a:lnTo>
                  <a:lnTo>
                    <a:pt x="1092262" y="673261"/>
                  </a:lnTo>
                  <a:lnTo>
                    <a:pt x="1067748" y="635185"/>
                  </a:lnTo>
                  <a:lnTo>
                    <a:pt x="1072547" y="622563"/>
                  </a:lnTo>
                  <a:lnTo>
                    <a:pt x="1081100" y="614322"/>
                  </a:lnTo>
                  <a:lnTo>
                    <a:pt x="1092158" y="606916"/>
                  </a:lnTo>
                  <a:lnTo>
                    <a:pt x="1104467" y="605142"/>
                  </a:lnTo>
                  <a:lnTo>
                    <a:pt x="1116777" y="609628"/>
                  </a:lnTo>
                  <a:lnTo>
                    <a:pt x="1127834" y="620998"/>
                  </a:lnTo>
                  <a:lnTo>
                    <a:pt x="1134302" y="632056"/>
                  </a:lnTo>
                  <a:lnTo>
                    <a:pt x="1134510" y="644365"/>
                  </a:lnTo>
                  <a:lnTo>
                    <a:pt x="1129712" y="656674"/>
                  </a:lnTo>
                  <a:lnTo>
                    <a:pt x="1121158" y="667732"/>
                  </a:lnTo>
                  <a:lnTo>
                    <a:pt x="1114482" y="667732"/>
                  </a:lnTo>
                  <a:lnTo>
                    <a:pt x="1107805" y="674408"/>
                  </a:lnTo>
                  <a:close/>
                </a:path>
                <a:path w="5685790" h="5688965">
                  <a:moveTo>
                    <a:pt x="4577877" y="667732"/>
                  </a:moveTo>
                  <a:lnTo>
                    <a:pt x="4564525" y="667732"/>
                  </a:lnTo>
                  <a:lnTo>
                    <a:pt x="4557848" y="661056"/>
                  </a:lnTo>
                  <a:lnTo>
                    <a:pt x="4550233" y="649998"/>
                  </a:lnTo>
                  <a:lnTo>
                    <a:pt x="4547000" y="637689"/>
                  </a:lnTo>
                  <a:lnTo>
                    <a:pt x="4547521" y="625380"/>
                  </a:lnTo>
                  <a:lnTo>
                    <a:pt x="4551172" y="614322"/>
                  </a:lnTo>
                  <a:lnTo>
                    <a:pt x="4562230" y="606707"/>
                  </a:lnTo>
                  <a:lnTo>
                    <a:pt x="4574539" y="603473"/>
                  </a:lnTo>
                  <a:lnTo>
                    <a:pt x="4586848" y="603995"/>
                  </a:lnTo>
                  <a:lnTo>
                    <a:pt x="4597906" y="607646"/>
                  </a:lnTo>
                  <a:lnTo>
                    <a:pt x="4609276" y="618703"/>
                  </a:lnTo>
                  <a:lnTo>
                    <a:pt x="4613762" y="631013"/>
                  </a:lnTo>
                  <a:lnTo>
                    <a:pt x="4611989" y="643322"/>
                  </a:lnTo>
                  <a:lnTo>
                    <a:pt x="4604582" y="654379"/>
                  </a:lnTo>
                  <a:lnTo>
                    <a:pt x="4599470" y="662099"/>
                  </a:lnTo>
                  <a:lnTo>
                    <a:pt x="4593733" y="666063"/>
                  </a:lnTo>
                  <a:lnTo>
                    <a:pt x="4586744" y="667523"/>
                  </a:lnTo>
                  <a:lnTo>
                    <a:pt x="4577877" y="667732"/>
                  </a:lnTo>
                  <a:close/>
                </a:path>
                <a:path w="5685790" h="5688965">
                  <a:moveTo>
                    <a:pt x="1261247" y="560913"/>
                  </a:moveTo>
                  <a:lnTo>
                    <a:pt x="1254571" y="560913"/>
                  </a:lnTo>
                  <a:lnTo>
                    <a:pt x="1244661" y="559765"/>
                  </a:lnTo>
                  <a:lnTo>
                    <a:pt x="1235377" y="556740"/>
                  </a:lnTo>
                  <a:lnTo>
                    <a:pt x="1227344" y="552463"/>
                  </a:lnTo>
                  <a:lnTo>
                    <a:pt x="1221190" y="547560"/>
                  </a:lnTo>
                  <a:lnTo>
                    <a:pt x="1217643" y="532747"/>
                  </a:lnTo>
                  <a:lnTo>
                    <a:pt x="1217851" y="519186"/>
                  </a:lnTo>
                  <a:lnTo>
                    <a:pt x="1223067" y="508129"/>
                  </a:lnTo>
                  <a:lnTo>
                    <a:pt x="1234542" y="500827"/>
                  </a:lnTo>
                  <a:lnTo>
                    <a:pt x="1245600" y="494359"/>
                  </a:lnTo>
                  <a:lnTo>
                    <a:pt x="1257909" y="494150"/>
                  </a:lnTo>
                  <a:lnTo>
                    <a:pt x="1270218" y="498949"/>
                  </a:lnTo>
                  <a:lnTo>
                    <a:pt x="1281276" y="507503"/>
                  </a:lnTo>
                  <a:lnTo>
                    <a:pt x="1284822" y="518560"/>
                  </a:lnTo>
                  <a:lnTo>
                    <a:pt x="1284614" y="530870"/>
                  </a:lnTo>
                  <a:lnTo>
                    <a:pt x="1279398" y="543179"/>
                  </a:lnTo>
                  <a:lnTo>
                    <a:pt x="1267923" y="554236"/>
                  </a:lnTo>
                  <a:lnTo>
                    <a:pt x="1261247" y="560913"/>
                  </a:lnTo>
                  <a:close/>
                </a:path>
                <a:path w="5685790" h="5688965">
                  <a:moveTo>
                    <a:pt x="4431001" y="554236"/>
                  </a:moveTo>
                  <a:lnTo>
                    <a:pt x="4410972" y="554236"/>
                  </a:lnTo>
                  <a:lnTo>
                    <a:pt x="4399497" y="543179"/>
                  </a:lnTo>
                  <a:lnTo>
                    <a:pt x="4394281" y="530870"/>
                  </a:lnTo>
                  <a:lnTo>
                    <a:pt x="4394073" y="518560"/>
                  </a:lnTo>
                  <a:lnTo>
                    <a:pt x="4397619" y="507503"/>
                  </a:lnTo>
                  <a:lnTo>
                    <a:pt x="4408677" y="496028"/>
                  </a:lnTo>
                  <a:lnTo>
                    <a:pt x="4420986" y="490812"/>
                  </a:lnTo>
                  <a:lnTo>
                    <a:pt x="4433296" y="490604"/>
                  </a:lnTo>
                  <a:lnTo>
                    <a:pt x="4444353" y="494150"/>
                  </a:lnTo>
                  <a:lnTo>
                    <a:pt x="4455828" y="505208"/>
                  </a:lnTo>
                  <a:lnTo>
                    <a:pt x="4461044" y="517517"/>
                  </a:lnTo>
                  <a:lnTo>
                    <a:pt x="4461252" y="529826"/>
                  </a:lnTo>
                  <a:lnTo>
                    <a:pt x="4457706" y="540884"/>
                  </a:lnTo>
                  <a:lnTo>
                    <a:pt x="4451655" y="548603"/>
                  </a:lnTo>
                  <a:lnTo>
                    <a:pt x="4444353" y="552567"/>
                  </a:lnTo>
                  <a:lnTo>
                    <a:pt x="4437051" y="554028"/>
                  </a:lnTo>
                  <a:lnTo>
                    <a:pt x="4431001" y="554236"/>
                  </a:lnTo>
                  <a:close/>
                </a:path>
                <a:path w="5685790" h="5688965">
                  <a:moveTo>
                    <a:pt x="1421365" y="460658"/>
                  </a:moveTo>
                  <a:lnTo>
                    <a:pt x="1408012" y="460658"/>
                  </a:lnTo>
                  <a:lnTo>
                    <a:pt x="1399145" y="459406"/>
                  </a:lnTo>
                  <a:lnTo>
                    <a:pt x="1392156" y="455651"/>
                  </a:lnTo>
                  <a:lnTo>
                    <a:pt x="1386419" y="449392"/>
                  </a:lnTo>
                  <a:lnTo>
                    <a:pt x="1381307" y="440629"/>
                  </a:lnTo>
                  <a:lnTo>
                    <a:pt x="1374944" y="429572"/>
                  </a:lnTo>
                  <a:lnTo>
                    <a:pt x="1375466" y="417263"/>
                  </a:lnTo>
                  <a:lnTo>
                    <a:pt x="1382246" y="404953"/>
                  </a:lnTo>
                  <a:lnTo>
                    <a:pt x="1394660" y="393896"/>
                  </a:lnTo>
                  <a:lnTo>
                    <a:pt x="1405613" y="391288"/>
                  </a:lnTo>
                  <a:lnTo>
                    <a:pt x="1417192" y="393061"/>
                  </a:lnTo>
                  <a:lnTo>
                    <a:pt x="1427519" y="398590"/>
                  </a:lnTo>
                  <a:lnTo>
                    <a:pt x="1434717" y="407248"/>
                  </a:lnTo>
                  <a:lnTo>
                    <a:pt x="1441185" y="422061"/>
                  </a:lnTo>
                  <a:lnTo>
                    <a:pt x="1441393" y="435622"/>
                  </a:lnTo>
                  <a:lnTo>
                    <a:pt x="1436595" y="446680"/>
                  </a:lnTo>
                  <a:lnTo>
                    <a:pt x="1428041" y="453982"/>
                  </a:lnTo>
                  <a:lnTo>
                    <a:pt x="1421365" y="460658"/>
                  </a:lnTo>
                  <a:close/>
                </a:path>
                <a:path w="5685790" h="5688965">
                  <a:moveTo>
                    <a:pt x="4270883" y="453982"/>
                  </a:moveTo>
                  <a:lnTo>
                    <a:pt x="4250854" y="453982"/>
                  </a:lnTo>
                  <a:lnTo>
                    <a:pt x="4242300" y="442924"/>
                  </a:lnTo>
                  <a:lnTo>
                    <a:pt x="4237502" y="430615"/>
                  </a:lnTo>
                  <a:lnTo>
                    <a:pt x="4237710" y="418306"/>
                  </a:lnTo>
                  <a:lnTo>
                    <a:pt x="4244178" y="407248"/>
                  </a:lnTo>
                  <a:lnTo>
                    <a:pt x="4251376" y="395774"/>
                  </a:lnTo>
                  <a:lnTo>
                    <a:pt x="4261703" y="390558"/>
                  </a:lnTo>
                  <a:lnTo>
                    <a:pt x="4273282" y="390349"/>
                  </a:lnTo>
                  <a:lnTo>
                    <a:pt x="4284235" y="393896"/>
                  </a:lnTo>
                  <a:lnTo>
                    <a:pt x="4296649" y="402137"/>
                  </a:lnTo>
                  <a:lnTo>
                    <a:pt x="4303429" y="414759"/>
                  </a:lnTo>
                  <a:lnTo>
                    <a:pt x="4303951" y="428633"/>
                  </a:lnTo>
                  <a:lnTo>
                    <a:pt x="4297588" y="440629"/>
                  </a:lnTo>
                  <a:lnTo>
                    <a:pt x="4292476" y="445532"/>
                  </a:lnTo>
                  <a:lnTo>
                    <a:pt x="4286739" y="449809"/>
                  </a:lnTo>
                  <a:lnTo>
                    <a:pt x="4279750" y="452834"/>
                  </a:lnTo>
                  <a:lnTo>
                    <a:pt x="4270883" y="453982"/>
                  </a:lnTo>
                  <a:close/>
                </a:path>
                <a:path w="5685790" h="5688965">
                  <a:moveTo>
                    <a:pt x="1588270" y="367191"/>
                  </a:moveTo>
                  <a:lnTo>
                    <a:pt x="1574917" y="367191"/>
                  </a:lnTo>
                  <a:lnTo>
                    <a:pt x="1565007" y="365939"/>
                  </a:lnTo>
                  <a:lnTo>
                    <a:pt x="1555723" y="362184"/>
                  </a:lnTo>
                  <a:lnTo>
                    <a:pt x="1547691" y="355925"/>
                  </a:lnTo>
                  <a:lnTo>
                    <a:pt x="1541537" y="347162"/>
                  </a:lnTo>
                  <a:lnTo>
                    <a:pt x="1539033" y="336209"/>
                  </a:lnTo>
                  <a:lnTo>
                    <a:pt x="1541536" y="324630"/>
                  </a:lnTo>
                  <a:lnTo>
                    <a:pt x="1549047" y="314303"/>
                  </a:lnTo>
                  <a:lnTo>
                    <a:pt x="1572518" y="300742"/>
                  </a:lnTo>
                  <a:lnTo>
                    <a:pt x="1584097" y="301263"/>
                  </a:lnTo>
                  <a:lnTo>
                    <a:pt x="1594425" y="308044"/>
                  </a:lnTo>
                  <a:lnTo>
                    <a:pt x="1601622" y="320458"/>
                  </a:lnTo>
                  <a:lnTo>
                    <a:pt x="1605169" y="331515"/>
                  </a:lnTo>
                  <a:lnTo>
                    <a:pt x="1604960" y="343824"/>
                  </a:lnTo>
                  <a:lnTo>
                    <a:pt x="1599745" y="356134"/>
                  </a:lnTo>
                  <a:lnTo>
                    <a:pt x="1588270" y="367191"/>
                  </a:lnTo>
                  <a:close/>
                </a:path>
                <a:path w="5685790" h="5688965">
                  <a:moveTo>
                    <a:pt x="4104089" y="367191"/>
                  </a:moveTo>
                  <a:lnTo>
                    <a:pt x="4097413" y="367191"/>
                  </a:lnTo>
                  <a:lnTo>
                    <a:pt x="4090737" y="360515"/>
                  </a:lnTo>
                  <a:lnTo>
                    <a:pt x="4079262" y="353317"/>
                  </a:lnTo>
                  <a:lnTo>
                    <a:pt x="4074046" y="342990"/>
                  </a:lnTo>
                  <a:lnTo>
                    <a:pt x="4073837" y="331411"/>
                  </a:lnTo>
                  <a:lnTo>
                    <a:pt x="4077384" y="320458"/>
                  </a:lnTo>
                  <a:lnTo>
                    <a:pt x="4084582" y="307940"/>
                  </a:lnTo>
                  <a:lnTo>
                    <a:pt x="4094909" y="300429"/>
                  </a:lnTo>
                  <a:lnTo>
                    <a:pt x="4106488" y="297925"/>
                  </a:lnTo>
                  <a:lnTo>
                    <a:pt x="4117441" y="300429"/>
                  </a:lnTo>
                  <a:lnTo>
                    <a:pt x="4129959" y="311486"/>
                  </a:lnTo>
                  <a:lnTo>
                    <a:pt x="4137470" y="323796"/>
                  </a:lnTo>
                  <a:lnTo>
                    <a:pt x="4139973" y="336105"/>
                  </a:lnTo>
                  <a:lnTo>
                    <a:pt x="4137470" y="347162"/>
                  </a:lnTo>
                  <a:lnTo>
                    <a:pt x="4131315" y="355925"/>
                  </a:lnTo>
                  <a:lnTo>
                    <a:pt x="4123283" y="362184"/>
                  </a:lnTo>
                  <a:lnTo>
                    <a:pt x="4113999" y="365939"/>
                  </a:lnTo>
                  <a:lnTo>
                    <a:pt x="4104089" y="367191"/>
                  </a:lnTo>
                  <a:close/>
                </a:path>
                <a:path w="5685790" h="5688965">
                  <a:moveTo>
                    <a:pt x="1755064" y="287077"/>
                  </a:moveTo>
                  <a:lnTo>
                    <a:pt x="1741711" y="287077"/>
                  </a:lnTo>
                  <a:lnTo>
                    <a:pt x="1731906" y="285825"/>
                  </a:lnTo>
                  <a:lnTo>
                    <a:pt x="1723352" y="282069"/>
                  </a:lnTo>
                  <a:lnTo>
                    <a:pt x="1717302" y="275810"/>
                  </a:lnTo>
                  <a:lnTo>
                    <a:pt x="1715007" y="267048"/>
                  </a:lnTo>
                  <a:lnTo>
                    <a:pt x="1712399" y="256095"/>
                  </a:lnTo>
                  <a:lnTo>
                    <a:pt x="1714172" y="244516"/>
                  </a:lnTo>
                  <a:lnTo>
                    <a:pt x="1719701" y="234188"/>
                  </a:lnTo>
                  <a:lnTo>
                    <a:pt x="1728359" y="226991"/>
                  </a:lnTo>
                  <a:lnTo>
                    <a:pt x="1743172" y="224383"/>
                  </a:lnTo>
                  <a:lnTo>
                    <a:pt x="1756733" y="226156"/>
                  </a:lnTo>
                  <a:lnTo>
                    <a:pt x="1767790" y="231685"/>
                  </a:lnTo>
                  <a:lnTo>
                    <a:pt x="1775093" y="240343"/>
                  </a:lnTo>
                  <a:lnTo>
                    <a:pt x="1777596" y="255156"/>
                  </a:lnTo>
                  <a:lnTo>
                    <a:pt x="1775093" y="268717"/>
                  </a:lnTo>
                  <a:lnTo>
                    <a:pt x="1767582" y="279775"/>
                  </a:lnTo>
                  <a:lnTo>
                    <a:pt x="1755064" y="287077"/>
                  </a:lnTo>
                  <a:close/>
                </a:path>
                <a:path w="5685790" h="5688965">
                  <a:moveTo>
                    <a:pt x="3937184" y="287077"/>
                  </a:moveTo>
                  <a:lnTo>
                    <a:pt x="3923831" y="287077"/>
                  </a:lnTo>
                  <a:lnTo>
                    <a:pt x="3911313" y="276958"/>
                  </a:lnTo>
                  <a:lnTo>
                    <a:pt x="3903802" y="266213"/>
                  </a:lnTo>
                  <a:lnTo>
                    <a:pt x="3901299" y="254217"/>
                  </a:lnTo>
                  <a:lnTo>
                    <a:pt x="3903802" y="240343"/>
                  </a:lnTo>
                  <a:lnTo>
                    <a:pt x="3911104" y="227825"/>
                  </a:lnTo>
                  <a:lnTo>
                    <a:pt x="3922162" y="220314"/>
                  </a:lnTo>
                  <a:lnTo>
                    <a:pt x="3935723" y="217811"/>
                  </a:lnTo>
                  <a:lnTo>
                    <a:pt x="3950536" y="220314"/>
                  </a:lnTo>
                  <a:lnTo>
                    <a:pt x="3959194" y="227617"/>
                  </a:lnTo>
                  <a:lnTo>
                    <a:pt x="3964723" y="238674"/>
                  </a:lnTo>
                  <a:lnTo>
                    <a:pt x="3966496" y="252235"/>
                  </a:lnTo>
                  <a:lnTo>
                    <a:pt x="3963889" y="267048"/>
                  </a:lnTo>
                  <a:lnTo>
                    <a:pt x="3958777" y="275810"/>
                  </a:lnTo>
                  <a:lnTo>
                    <a:pt x="3953039" y="282069"/>
                  </a:lnTo>
                  <a:lnTo>
                    <a:pt x="3946050" y="285825"/>
                  </a:lnTo>
                  <a:lnTo>
                    <a:pt x="3937184" y="287077"/>
                  </a:lnTo>
                  <a:close/>
                </a:path>
                <a:path w="5685790" h="5688965">
                  <a:moveTo>
                    <a:pt x="1928534" y="220314"/>
                  </a:moveTo>
                  <a:lnTo>
                    <a:pt x="1915182" y="220314"/>
                  </a:lnTo>
                  <a:lnTo>
                    <a:pt x="1905376" y="219063"/>
                  </a:lnTo>
                  <a:lnTo>
                    <a:pt x="1896822" y="215307"/>
                  </a:lnTo>
                  <a:lnTo>
                    <a:pt x="1890772" y="209048"/>
                  </a:lnTo>
                  <a:lnTo>
                    <a:pt x="1888477" y="200286"/>
                  </a:lnTo>
                  <a:lnTo>
                    <a:pt x="1885973" y="185473"/>
                  </a:lnTo>
                  <a:lnTo>
                    <a:pt x="1888477" y="171912"/>
                  </a:lnTo>
                  <a:lnTo>
                    <a:pt x="1895988" y="160854"/>
                  </a:lnTo>
                  <a:lnTo>
                    <a:pt x="1908506" y="153552"/>
                  </a:lnTo>
                  <a:lnTo>
                    <a:pt x="1919459" y="154908"/>
                  </a:lnTo>
                  <a:lnTo>
                    <a:pt x="1931038" y="159394"/>
                  </a:lnTo>
                  <a:lnTo>
                    <a:pt x="1941365" y="167635"/>
                  </a:lnTo>
                  <a:lnTo>
                    <a:pt x="1948563" y="180257"/>
                  </a:lnTo>
                  <a:lnTo>
                    <a:pt x="1951066" y="191210"/>
                  </a:lnTo>
                  <a:lnTo>
                    <a:pt x="1948563" y="202789"/>
                  </a:lnTo>
                  <a:lnTo>
                    <a:pt x="1941052" y="213117"/>
                  </a:lnTo>
                  <a:lnTo>
                    <a:pt x="1928534" y="220314"/>
                  </a:lnTo>
                  <a:close/>
                </a:path>
                <a:path w="5685790" h="5688965">
                  <a:moveTo>
                    <a:pt x="3757037" y="220314"/>
                  </a:moveTo>
                  <a:lnTo>
                    <a:pt x="3750361" y="220314"/>
                  </a:lnTo>
                  <a:lnTo>
                    <a:pt x="3737843" y="213012"/>
                  </a:lnTo>
                  <a:lnTo>
                    <a:pt x="3730332" y="201955"/>
                  </a:lnTo>
                  <a:lnTo>
                    <a:pt x="3727829" y="188394"/>
                  </a:lnTo>
                  <a:lnTo>
                    <a:pt x="3730333" y="173581"/>
                  </a:lnTo>
                  <a:lnTo>
                    <a:pt x="3736591" y="163880"/>
                  </a:lnTo>
                  <a:lnTo>
                    <a:pt x="3745354" y="156056"/>
                  </a:lnTo>
                  <a:lnTo>
                    <a:pt x="3756620" y="151988"/>
                  </a:lnTo>
                  <a:lnTo>
                    <a:pt x="3770390" y="153552"/>
                  </a:lnTo>
                  <a:lnTo>
                    <a:pt x="3782907" y="160750"/>
                  </a:lnTo>
                  <a:lnTo>
                    <a:pt x="3790418" y="171077"/>
                  </a:lnTo>
                  <a:lnTo>
                    <a:pt x="3792922" y="182656"/>
                  </a:lnTo>
                  <a:lnTo>
                    <a:pt x="3790418" y="193610"/>
                  </a:lnTo>
                  <a:lnTo>
                    <a:pt x="3784263" y="206232"/>
                  </a:lnTo>
                  <a:lnTo>
                    <a:pt x="3776231" y="214473"/>
                  </a:lnTo>
                  <a:lnTo>
                    <a:pt x="3766947" y="218958"/>
                  </a:lnTo>
                  <a:lnTo>
                    <a:pt x="3757037" y="220314"/>
                  </a:lnTo>
                  <a:close/>
                </a:path>
                <a:path w="5685790" h="5688965">
                  <a:moveTo>
                    <a:pt x="2108792" y="166905"/>
                  </a:moveTo>
                  <a:lnTo>
                    <a:pt x="2095439" y="166905"/>
                  </a:lnTo>
                  <a:lnTo>
                    <a:pt x="2085529" y="164610"/>
                  </a:lnTo>
                  <a:lnTo>
                    <a:pt x="2076245" y="158560"/>
                  </a:lnTo>
                  <a:lnTo>
                    <a:pt x="2068213" y="150006"/>
                  </a:lnTo>
                  <a:lnTo>
                    <a:pt x="2062058" y="140200"/>
                  </a:lnTo>
                  <a:lnTo>
                    <a:pt x="2063415" y="126430"/>
                  </a:lnTo>
                  <a:lnTo>
                    <a:pt x="2067900" y="115164"/>
                  </a:lnTo>
                  <a:lnTo>
                    <a:pt x="2076141" y="106402"/>
                  </a:lnTo>
                  <a:lnTo>
                    <a:pt x="2088763" y="100143"/>
                  </a:lnTo>
                  <a:lnTo>
                    <a:pt x="2102533" y="98578"/>
                  </a:lnTo>
                  <a:lnTo>
                    <a:pt x="2113799" y="102646"/>
                  </a:lnTo>
                  <a:lnTo>
                    <a:pt x="2122561" y="110470"/>
                  </a:lnTo>
                  <a:lnTo>
                    <a:pt x="2128820" y="120171"/>
                  </a:lnTo>
                  <a:lnTo>
                    <a:pt x="2130385" y="134984"/>
                  </a:lnTo>
                  <a:lnTo>
                    <a:pt x="2126317" y="148545"/>
                  </a:lnTo>
                  <a:lnTo>
                    <a:pt x="2118493" y="159603"/>
                  </a:lnTo>
                  <a:lnTo>
                    <a:pt x="2108792" y="166905"/>
                  </a:lnTo>
                  <a:close/>
                </a:path>
                <a:path w="5685790" h="5688965">
                  <a:moveTo>
                    <a:pt x="3583567" y="166905"/>
                  </a:moveTo>
                  <a:lnTo>
                    <a:pt x="3576891" y="166905"/>
                  </a:lnTo>
                  <a:lnTo>
                    <a:pt x="3576891" y="160229"/>
                  </a:lnTo>
                  <a:lnTo>
                    <a:pt x="3570214" y="160229"/>
                  </a:lnTo>
                  <a:lnTo>
                    <a:pt x="3560513" y="156786"/>
                  </a:lnTo>
                  <a:lnTo>
                    <a:pt x="3552689" y="147711"/>
                  </a:lnTo>
                  <a:lnTo>
                    <a:pt x="3548621" y="134880"/>
                  </a:lnTo>
                  <a:lnTo>
                    <a:pt x="3550186" y="120171"/>
                  </a:lnTo>
                  <a:lnTo>
                    <a:pt x="3553628" y="110470"/>
                  </a:lnTo>
                  <a:lnTo>
                    <a:pt x="3562704" y="102646"/>
                  </a:lnTo>
                  <a:lnTo>
                    <a:pt x="3575535" y="98578"/>
                  </a:lnTo>
                  <a:lnTo>
                    <a:pt x="3590243" y="100143"/>
                  </a:lnTo>
                  <a:lnTo>
                    <a:pt x="3602761" y="103585"/>
                  </a:lnTo>
                  <a:lnTo>
                    <a:pt x="3610272" y="112661"/>
                  </a:lnTo>
                  <a:lnTo>
                    <a:pt x="3612775" y="125491"/>
                  </a:lnTo>
                  <a:lnTo>
                    <a:pt x="3610272" y="140200"/>
                  </a:lnTo>
                  <a:lnTo>
                    <a:pt x="3607977" y="150006"/>
                  </a:lnTo>
                  <a:lnTo>
                    <a:pt x="3601926" y="158560"/>
                  </a:lnTo>
                  <a:lnTo>
                    <a:pt x="3593373" y="164610"/>
                  </a:lnTo>
                  <a:lnTo>
                    <a:pt x="3583567" y="166905"/>
                  </a:lnTo>
                  <a:close/>
                </a:path>
                <a:path w="5685790" h="5688965">
                  <a:moveTo>
                    <a:pt x="2288938" y="120171"/>
                  </a:moveTo>
                  <a:lnTo>
                    <a:pt x="2282262" y="120171"/>
                  </a:lnTo>
                  <a:lnTo>
                    <a:pt x="2268597" y="118815"/>
                  </a:lnTo>
                  <a:lnTo>
                    <a:pt x="2258061" y="114330"/>
                  </a:lnTo>
                  <a:lnTo>
                    <a:pt x="2251280" y="106089"/>
                  </a:lnTo>
                  <a:lnTo>
                    <a:pt x="2248881" y="93467"/>
                  </a:lnTo>
                  <a:lnTo>
                    <a:pt x="2247420" y="82513"/>
                  </a:lnTo>
                  <a:lnTo>
                    <a:pt x="2252219" y="70934"/>
                  </a:lnTo>
                  <a:lnTo>
                    <a:pt x="2262025" y="60607"/>
                  </a:lnTo>
                  <a:lnTo>
                    <a:pt x="2275586" y="53409"/>
                  </a:lnTo>
                  <a:lnTo>
                    <a:pt x="2286435" y="55704"/>
                  </a:lnTo>
                  <a:lnTo>
                    <a:pt x="2297283" y="61754"/>
                  </a:lnTo>
                  <a:lnTo>
                    <a:pt x="2305629" y="70308"/>
                  </a:lnTo>
                  <a:lnTo>
                    <a:pt x="2308967" y="80114"/>
                  </a:lnTo>
                  <a:lnTo>
                    <a:pt x="2310532" y="94823"/>
                  </a:lnTo>
                  <a:lnTo>
                    <a:pt x="2306463" y="107653"/>
                  </a:lnTo>
                  <a:lnTo>
                    <a:pt x="2298640" y="116729"/>
                  </a:lnTo>
                  <a:lnTo>
                    <a:pt x="2288938" y="120171"/>
                  </a:lnTo>
                  <a:close/>
                </a:path>
                <a:path w="5685790" h="5688965">
                  <a:moveTo>
                    <a:pt x="3396633" y="120171"/>
                  </a:moveTo>
                  <a:lnTo>
                    <a:pt x="3389957" y="120171"/>
                  </a:lnTo>
                  <a:lnTo>
                    <a:pt x="3377335" y="113912"/>
                  </a:lnTo>
                  <a:lnTo>
                    <a:pt x="3369094" y="105150"/>
                  </a:lnTo>
                  <a:lnTo>
                    <a:pt x="3364608" y="93884"/>
                  </a:lnTo>
                  <a:lnTo>
                    <a:pt x="3363252" y="80114"/>
                  </a:lnTo>
                  <a:lnTo>
                    <a:pt x="3369511" y="67492"/>
                  </a:lnTo>
                  <a:lnTo>
                    <a:pt x="3378273" y="59251"/>
                  </a:lnTo>
                  <a:lnTo>
                    <a:pt x="3389540" y="54765"/>
                  </a:lnTo>
                  <a:lnTo>
                    <a:pt x="3403309" y="53409"/>
                  </a:lnTo>
                  <a:lnTo>
                    <a:pt x="3416870" y="59668"/>
                  </a:lnTo>
                  <a:lnTo>
                    <a:pt x="3426676" y="68431"/>
                  </a:lnTo>
                  <a:lnTo>
                    <a:pt x="3431474" y="79697"/>
                  </a:lnTo>
                  <a:lnTo>
                    <a:pt x="3430014" y="93467"/>
                  </a:lnTo>
                  <a:lnTo>
                    <a:pt x="3427615" y="103272"/>
                  </a:lnTo>
                  <a:lnTo>
                    <a:pt x="3420834" y="111826"/>
                  </a:lnTo>
                  <a:lnTo>
                    <a:pt x="3410298" y="117876"/>
                  </a:lnTo>
                  <a:lnTo>
                    <a:pt x="3396633" y="120171"/>
                  </a:lnTo>
                  <a:close/>
                </a:path>
                <a:path w="5685790" h="5688965">
                  <a:moveTo>
                    <a:pt x="2469085" y="93467"/>
                  </a:moveTo>
                  <a:lnTo>
                    <a:pt x="2462409" y="93467"/>
                  </a:lnTo>
                  <a:lnTo>
                    <a:pt x="2452498" y="91067"/>
                  </a:lnTo>
                  <a:lnTo>
                    <a:pt x="2443214" y="84287"/>
                  </a:lnTo>
                  <a:lnTo>
                    <a:pt x="2435182" y="73751"/>
                  </a:lnTo>
                  <a:lnTo>
                    <a:pt x="2429027" y="60085"/>
                  </a:lnTo>
                  <a:lnTo>
                    <a:pt x="2431427" y="46420"/>
                  </a:lnTo>
                  <a:lnTo>
                    <a:pt x="2438207" y="35884"/>
                  </a:lnTo>
                  <a:lnTo>
                    <a:pt x="2448743" y="29104"/>
                  </a:lnTo>
                  <a:lnTo>
                    <a:pt x="2462409" y="26704"/>
                  </a:lnTo>
                  <a:lnTo>
                    <a:pt x="2473257" y="25244"/>
                  </a:lnTo>
                  <a:lnTo>
                    <a:pt x="2484106" y="30042"/>
                  </a:lnTo>
                  <a:lnTo>
                    <a:pt x="2492451" y="39848"/>
                  </a:lnTo>
                  <a:lnTo>
                    <a:pt x="2495790" y="53409"/>
                  </a:lnTo>
                  <a:lnTo>
                    <a:pt x="2497250" y="67179"/>
                  </a:lnTo>
                  <a:lnTo>
                    <a:pt x="2492452" y="78445"/>
                  </a:lnTo>
                  <a:lnTo>
                    <a:pt x="2482646" y="87208"/>
                  </a:lnTo>
                  <a:lnTo>
                    <a:pt x="2469085" y="93467"/>
                  </a:lnTo>
                  <a:close/>
                </a:path>
                <a:path w="5685790" h="5688965">
                  <a:moveTo>
                    <a:pt x="3209810" y="86790"/>
                  </a:moveTo>
                  <a:lnTo>
                    <a:pt x="3196249" y="84391"/>
                  </a:lnTo>
                  <a:lnTo>
                    <a:pt x="3186444" y="77610"/>
                  </a:lnTo>
                  <a:lnTo>
                    <a:pt x="3181645" y="67075"/>
                  </a:lnTo>
                  <a:lnTo>
                    <a:pt x="3183106" y="53409"/>
                  </a:lnTo>
                  <a:lnTo>
                    <a:pt x="3185505" y="39744"/>
                  </a:lnTo>
                  <a:lnTo>
                    <a:pt x="3192286" y="29208"/>
                  </a:lnTo>
                  <a:lnTo>
                    <a:pt x="3202821" y="22427"/>
                  </a:lnTo>
                  <a:lnTo>
                    <a:pt x="3216487" y="20028"/>
                  </a:lnTo>
                  <a:lnTo>
                    <a:pt x="3230048" y="26287"/>
                  </a:lnTo>
                  <a:lnTo>
                    <a:pt x="3239853" y="35050"/>
                  </a:lnTo>
                  <a:lnTo>
                    <a:pt x="3244652" y="46316"/>
                  </a:lnTo>
                  <a:lnTo>
                    <a:pt x="3243191" y="60085"/>
                  </a:lnTo>
                  <a:lnTo>
                    <a:pt x="3240792" y="72708"/>
                  </a:lnTo>
                  <a:lnTo>
                    <a:pt x="3234012" y="80949"/>
                  </a:lnTo>
                  <a:lnTo>
                    <a:pt x="3223476" y="85434"/>
                  </a:lnTo>
                  <a:lnTo>
                    <a:pt x="3209810" y="86790"/>
                  </a:lnTo>
                  <a:close/>
                </a:path>
                <a:path w="5685790" h="5688965">
                  <a:moveTo>
                    <a:pt x="2656019" y="73438"/>
                  </a:moveTo>
                  <a:lnTo>
                    <a:pt x="2649342" y="73438"/>
                  </a:lnTo>
                  <a:lnTo>
                    <a:pt x="2638494" y="71039"/>
                  </a:lnTo>
                  <a:lnTo>
                    <a:pt x="2627645" y="64258"/>
                  </a:lnTo>
                  <a:lnTo>
                    <a:pt x="2619300" y="53722"/>
                  </a:lnTo>
                  <a:lnTo>
                    <a:pt x="2615962" y="40057"/>
                  </a:lnTo>
                  <a:lnTo>
                    <a:pt x="2618361" y="26391"/>
                  </a:lnTo>
                  <a:lnTo>
                    <a:pt x="2625141" y="15855"/>
                  </a:lnTo>
                  <a:lnTo>
                    <a:pt x="2635677" y="9075"/>
                  </a:lnTo>
                  <a:lnTo>
                    <a:pt x="2649342" y="6676"/>
                  </a:lnTo>
                  <a:lnTo>
                    <a:pt x="2663008" y="8971"/>
                  </a:lnTo>
                  <a:lnTo>
                    <a:pt x="2673544" y="15021"/>
                  </a:lnTo>
                  <a:lnTo>
                    <a:pt x="2680324" y="23575"/>
                  </a:lnTo>
                  <a:lnTo>
                    <a:pt x="2682723" y="33381"/>
                  </a:lnTo>
                  <a:lnTo>
                    <a:pt x="2680428" y="48089"/>
                  </a:lnTo>
                  <a:lnTo>
                    <a:pt x="2674378" y="60920"/>
                  </a:lnTo>
                  <a:lnTo>
                    <a:pt x="2665824" y="69995"/>
                  </a:lnTo>
                  <a:lnTo>
                    <a:pt x="2656019" y="73438"/>
                  </a:lnTo>
                  <a:close/>
                </a:path>
                <a:path w="5685790" h="5688965">
                  <a:moveTo>
                    <a:pt x="3022988" y="73438"/>
                  </a:moveTo>
                  <a:lnTo>
                    <a:pt x="3009322" y="67179"/>
                  </a:lnTo>
                  <a:lnTo>
                    <a:pt x="2998786" y="58416"/>
                  </a:lnTo>
                  <a:lnTo>
                    <a:pt x="2992006" y="47150"/>
                  </a:lnTo>
                  <a:lnTo>
                    <a:pt x="2989607" y="33381"/>
                  </a:lnTo>
                  <a:lnTo>
                    <a:pt x="2995866" y="22636"/>
                  </a:lnTo>
                  <a:lnTo>
                    <a:pt x="3004628" y="12517"/>
                  </a:lnTo>
                  <a:lnTo>
                    <a:pt x="3015894" y="6154"/>
                  </a:lnTo>
                  <a:lnTo>
                    <a:pt x="3029664" y="6676"/>
                  </a:lnTo>
                  <a:lnTo>
                    <a:pt x="3043225" y="9075"/>
                  </a:lnTo>
                  <a:lnTo>
                    <a:pt x="3053031" y="15855"/>
                  </a:lnTo>
                  <a:lnTo>
                    <a:pt x="3057829" y="26391"/>
                  </a:lnTo>
                  <a:lnTo>
                    <a:pt x="3056369" y="40057"/>
                  </a:lnTo>
                  <a:lnTo>
                    <a:pt x="3053970" y="53722"/>
                  </a:lnTo>
                  <a:lnTo>
                    <a:pt x="3047189" y="64258"/>
                  </a:lnTo>
                  <a:lnTo>
                    <a:pt x="3036653" y="71039"/>
                  </a:lnTo>
                  <a:lnTo>
                    <a:pt x="3022988" y="73438"/>
                  </a:lnTo>
                  <a:close/>
                </a:path>
                <a:path w="5685790" h="5688965">
                  <a:moveTo>
                    <a:pt x="2836165" y="66762"/>
                  </a:moveTo>
                  <a:lnTo>
                    <a:pt x="2825316" y="64362"/>
                  </a:lnTo>
                  <a:lnTo>
                    <a:pt x="2814467" y="57582"/>
                  </a:lnTo>
                  <a:lnTo>
                    <a:pt x="2806122" y="47046"/>
                  </a:lnTo>
                  <a:lnTo>
                    <a:pt x="2802784" y="33381"/>
                  </a:lnTo>
                  <a:lnTo>
                    <a:pt x="2806122" y="19715"/>
                  </a:lnTo>
                  <a:lnTo>
                    <a:pt x="2814467" y="9179"/>
                  </a:lnTo>
                  <a:lnTo>
                    <a:pt x="2825316" y="2399"/>
                  </a:lnTo>
                  <a:lnTo>
                    <a:pt x="2836165" y="0"/>
                  </a:lnTo>
                  <a:lnTo>
                    <a:pt x="2849831" y="2399"/>
                  </a:lnTo>
                  <a:lnTo>
                    <a:pt x="2860366" y="9179"/>
                  </a:lnTo>
                  <a:lnTo>
                    <a:pt x="2867147" y="19715"/>
                  </a:lnTo>
                  <a:lnTo>
                    <a:pt x="2869546" y="33381"/>
                  </a:lnTo>
                  <a:lnTo>
                    <a:pt x="2867147" y="47046"/>
                  </a:lnTo>
                  <a:lnTo>
                    <a:pt x="2860366" y="57582"/>
                  </a:lnTo>
                  <a:lnTo>
                    <a:pt x="2849831" y="64362"/>
                  </a:lnTo>
                  <a:lnTo>
                    <a:pt x="2836165" y="66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0576" y="4029301"/>
            <a:ext cx="1166257" cy="102421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1005" y="2042532"/>
            <a:ext cx="1229010" cy="110445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8771" y="1048590"/>
            <a:ext cx="1132213" cy="131043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8086" y="993177"/>
            <a:ext cx="1088796" cy="1087618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6006259" y="5971259"/>
            <a:ext cx="533400" cy="533400"/>
            <a:chOff x="6006259" y="5971259"/>
            <a:chExt cx="533400" cy="533400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4357" y="6009358"/>
              <a:ext cx="457875" cy="45787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044359" y="600935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6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90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1" y="457197"/>
                  </a:lnTo>
                </a:path>
                <a:path w="457200" h="457200">
                  <a:moveTo>
                    <a:pt x="234799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8" y="234795"/>
                  </a:lnTo>
                </a:path>
                <a:path w="457200" h="457200">
                  <a:moveTo>
                    <a:pt x="457198" y="222995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90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6095948" y="4121492"/>
            <a:ext cx="533400" cy="533400"/>
            <a:chOff x="6095948" y="4121492"/>
            <a:chExt cx="533400" cy="533400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4046" y="4159590"/>
              <a:ext cx="457876" cy="45787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134048" y="415959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6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90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1" y="457197"/>
                  </a:lnTo>
                </a:path>
                <a:path w="457200" h="457200">
                  <a:moveTo>
                    <a:pt x="234799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7" y="234799"/>
                  </a:lnTo>
                </a:path>
                <a:path w="457200" h="457200">
                  <a:moveTo>
                    <a:pt x="457197" y="222991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90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5061503" y="2833660"/>
            <a:ext cx="533400" cy="533400"/>
            <a:chOff x="5061503" y="2833660"/>
            <a:chExt cx="533400" cy="53340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9601" y="2871758"/>
              <a:ext cx="457876" cy="45787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099603" y="287176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6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90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0" y="457197"/>
                  </a:lnTo>
                </a:path>
                <a:path w="457200" h="457200">
                  <a:moveTo>
                    <a:pt x="234800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7" y="234799"/>
                  </a:lnTo>
                </a:path>
                <a:path w="457200" h="457200">
                  <a:moveTo>
                    <a:pt x="457197" y="222991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90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3559854" y="2096939"/>
            <a:ext cx="533400" cy="533400"/>
            <a:chOff x="3559854" y="2096939"/>
            <a:chExt cx="533400" cy="533400"/>
          </a:xfrm>
        </p:grpSpPr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7952" y="2135037"/>
              <a:ext cx="457876" cy="45787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597954" y="213503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6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90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0" y="457197"/>
                  </a:lnTo>
                </a:path>
                <a:path w="457200" h="457200">
                  <a:moveTo>
                    <a:pt x="234800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7" y="234799"/>
                  </a:lnTo>
                </a:path>
                <a:path w="457200" h="457200">
                  <a:moveTo>
                    <a:pt x="457197" y="222991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90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376496" y="7790343"/>
            <a:ext cx="3911503" cy="2496655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1883733" y="2375783"/>
            <a:ext cx="533400" cy="533400"/>
            <a:chOff x="1883733" y="2375783"/>
            <a:chExt cx="533400" cy="533400"/>
          </a:xfrm>
        </p:grpSpPr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1831" y="2413882"/>
              <a:ext cx="457876" cy="45787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921833" y="241388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6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90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0" y="457197"/>
                  </a:lnTo>
                </a:path>
                <a:path w="457200" h="457200">
                  <a:moveTo>
                    <a:pt x="234800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7" y="234800"/>
                  </a:lnTo>
                </a:path>
                <a:path w="457200" h="457200">
                  <a:moveTo>
                    <a:pt x="457197" y="222990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90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348254" y="9194410"/>
            <a:ext cx="2026920" cy="941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65785" marR="5080" indent="-553720">
              <a:lnSpc>
                <a:spcPct val="115599"/>
              </a:lnSpc>
              <a:spcBef>
                <a:spcPts val="95"/>
              </a:spcBef>
            </a:pPr>
            <a:r>
              <a:rPr dirty="0" sz="2600" spc="75" b="1">
                <a:solidFill>
                  <a:srgbClr val="0F0F0F"/>
                </a:solidFill>
                <a:latin typeface="Tahoma"/>
                <a:cs typeface="Tahoma"/>
              </a:rPr>
              <a:t>Application </a:t>
            </a:r>
            <a:r>
              <a:rPr dirty="0" sz="2600" spc="125" b="1">
                <a:solidFill>
                  <a:srgbClr val="0F0F0F"/>
                </a:solidFill>
                <a:latin typeface="Tahoma"/>
                <a:cs typeface="Tahoma"/>
              </a:rPr>
              <a:t>de</a:t>
            </a:r>
            <a:r>
              <a:rPr dirty="0" sz="2600" spc="-25" b="1">
                <a:solidFill>
                  <a:srgbClr val="0F0F0F"/>
                </a:solidFill>
                <a:latin typeface="Tahoma"/>
                <a:cs typeface="Tahoma"/>
              </a:rPr>
              <a:t> BI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32725" y="4144354"/>
            <a:ext cx="533400" cy="533400"/>
            <a:chOff x="532725" y="4144354"/>
            <a:chExt cx="533400" cy="533400"/>
          </a:xfrm>
        </p:grpSpPr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823" y="4182452"/>
              <a:ext cx="457876" cy="457876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70825" y="418245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5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90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1" y="457197"/>
                  </a:lnTo>
                </a:path>
                <a:path w="457200" h="457200">
                  <a:moveTo>
                    <a:pt x="234799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7" y="234800"/>
                  </a:lnTo>
                </a:path>
                <a:path w="457200" h="457200">
                  <a:moveTo>
                    <a:pt x="457197" y="222990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90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661611" y="6153382"/>
            <a:ext cx="533400" cy="533400"/>
            <a:chOff x="661611" y="6153382"/>
            <a:chExt cx="533400" cy="533400"/>
          </a:xfrm>
        </p:grpSpPr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9709" y="6191480"/>
              <a:ext cx="457876" cy="457876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699711" y="619148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6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90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1" y="457197"/>
                  </a:lnTo>
                </a:path>
                <a:path w="457200" h="457200">
                  <a:moveTo>
                    <a:pt x="234799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7" y="234800"/>
                  </a:lnTo>
                </a:path>
                <a:path w="457200" h="457200">
                  <a:moveTo>
                    <a:pt x="457197" y="222990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90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1849748" y="7327827"/>
            <a:ext cx="533400" cy="533400"/>
            <a:chOff x="1849748" y="7327827"/>
            <a:chExt cx="533400" cy="533400"/>
          </a:xfrm>
        </p:grpSpPr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87846" y="7365925"/>
              <a:ext cx="457876" cy="45787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887848" y="736592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6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90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1" y="457197"/>
                  </a:lnTo>
                </a:path>
                <a:path w="457200" h="457200">
                  <a:moveTo>
                    <a:pt x="234799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7" y="234800"/>
                  </a:lnTo>
                </a:path>
                <a:path w="457200" h="457200">
                  <a:moveTo>
                    <a:pt x="457197" y="222990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89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5148050" y="7138526"/>
            <a:ext cx="533400" cy="533400"/>
            <a:chOff x="5148050" y="7138526"/>
            <a:chExt cx="533400" cy="533400"/>
          </a:xfrm>
        </p:grpSpPr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86148" y="7176624"/>
              <a:ext cx="457876" cy="45787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5186150" y="71766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6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89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1" y="457197"/>
                  </a:lnTo>
                </a:path>
                <a:path w="457200" h="457200">
                  <a:moveTo>
                    <a:pt x="234799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7" y="234799"/>
                  </a:lnTo>
                </a:path>
                <a:path w="457200" h="457200">
                  <a:moveTo>
                    <a:pt x="457197" y="222991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89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3650981" y="7776024"/>
            <a:ext cx="533400" cy="533400"/>
            <a:chOff x="3650981" y="7776024"/>
            <a:chExt cx="533400" cy="533400"/>
          </a:xfrm>
        </p:grpSpPr>
        <p:pic>
          <p:nvPicPr>
            <p:cNvPr id="40" name="object 4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9079" y="7814122"/>
              <a:ext cx="457876" cy="457876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3689081" y="781412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916"/>
                  </a:moveTo>
                  <a:lnTo>
                    <a:pt x="4648" y="275026"/>
                  </a:lnTo>
                  <a:lnTo>
                    <a:pt x="17985" y="317992"/>
                  </a:lnTo>
                  <a:lnTo>
                    <a:pt x="39090" y="356874"/>
                  </a:lnTo>
                  <a:lnTo>
                    <a:pt x="67040" y="390750"/>
                  </a:lnTo>
                  <a:lnTo>
                    <a:pt x="100916" y="418701"/>
                  </a:lnTo>
                  <a:lnTo>
                    <a:pt x="139798" y="439805"/>
                  </a:lnTo>
                  <a:lnTo>
                    <a:pt x="182764" y="453142"/>
                  </a:lnTo>
                  <a:lnTo>
                    <a:pt x="222991" y="457197"/>
                  </a:lnTo>
                </a:path>
                <a:path w="457200" h="457200">
                  <a:moveTo>
                    <a:pt x="234799" y="457197"/>
                  </a:moveTo>
                  <a:lnTo>
                    <a:pt x="275026" y="453142"/>
                  </a:lnTo>
                  <a:lnTo>
                    <a:pt x="317992" y="439805"/>
                  </a:lnTo>
                  <a:lnTo>
                    <a:pt x="356874" y="418701"/>
                  </a:lnTo>
                  <a:lnTo>
                    <a:pt x="390750" y="390750"/>
                  </a:lnTo>
                  <a:lnTo>
                    <a:pt x="418701" y="356874"/>
                  </a:lnTo>
                  <a:lnTo>
                    <a:pt x="439805" y="317992"/>
                  </a:lnTo>
                  <a:lnTo>
                    <a:pt x="453142" y="275026"/>
                  </a:lnTo>
                  <a:lnTo>
                    <a:pt x="457197" y="234799"/>
                  </a:lnTo>
                </a:path>
                <a:path w="457200" h="457200">
                  <a:moveTo>
                    <a:pt x="457197" y="222991"/>
                  </a:moveTo>
                  <a:lnTo>
                    <a:pt x="453142" y="182764"/>
                  </a:lnTo>
                  <a:lnTo>
                    <a:pt x="439805" y="139798"/>
                  </a:lnTo>
                  <a:lnTo>
                    <a:pt x="418701" y="100916"/>
                  </a:lnTo>
                  <a:lnTo>
                    <a:pt x="390750" y="67040"/>
                  </a:lnTo>
                  <a:lnTo>
                    <a:pt x="356874" y="39089"/>
                  </a:lnTo>
                  <a:lnTo>
                    <a:pt x="317992" y="17985"/>
                  </a:lnTo>
                  <a:lnTo>
                    <a:pt x="275026" y="4648"/>
                  </a:lnTo>
                  <a:lnTo>
                    <a:pt x="228916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2" name="object 4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822131" y="5832593"/>
            <a:ext cx="1273659" cy="1104552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58864" y="7399068"/>
            <a:ext cx="1271394" cy="1103819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889240" y="8439387"/>
            <a:ext cx="1104106" cy="1249402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95121" y="8006942"/>
            <a:ext cx="1104356" cy="1176347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17449" y="3109562"/>
            <a:ext cx="2265813" cy="2260599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2522845" y="5496083"/>
            <a:ext cx="2122170" cy="89026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650" spc="285" b="1">
                <a:solidFill>
                  <a:srgbClr val="FFFFFF"/>
                </a:solidFill>
                <a:latin typeface="Tahoma"/>
                <a:cs typeface="Tahoma"/>
              </a:rPr>
              <a:t>PLAN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13664" y="282936"/>
            <a:ext cx="1900555" cy="1706245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dirty="0" sz="3050" spc="85" b="1">
                <a:solidFill>
                  <a:srgbClr val="0F0F0F"/>
                </a:solidFill>
                <a:latin typeface="Tahoma"/>
                <a:cs typeface="Tahoma"/>
              </a:rPr>
              <a:t>Contexte</a:t>
            </a:r>
            <a:endParaRPr sz="3050">
              <a:latin typeface="Tahoma"/>
              <a:cs typeface="Tahoma"/>
            </a:endParaRPr>
          </a:p>
          <a:p>
            <a:pPr algn="ctr" marL="104775">
              <a:lnSpc>
                <a:spcPct val="100000"/>
              </a:lnSpc>
              <a:spcBef>
                <a:spcPts val="1805"/>
              </a:spcBef>
            </a:pPr>
            <a:r>
              <a:rPr dirty="0" sz="5650" spc="-625" b="1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724812" y="360754"/>
            <a:ext cx="2652395" cy="4451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80" b="1">
                <a:solidFill>
                  <a:srgbClr val="0F0F0F"/>
                </a:solidFill>
                <a:latin typeface="Tahoma"/>
                <a:cs typeface="Tahoma"/>
              </a:rPr>
              <a:t>Connexion</a:t>
            </a:r>
            <a:r>
              <a:rPr dirty="0" sz="2750" spc="10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2750" spc="155" b="1">
                <a:solidFill>
                  <a:srgbClr val="0F0F0F"/>
                </a:solidFill>
                <a:latin typeface="Tahoma"/>
                <a:cs typeface="Tahoma"/>
              </a:rPr>
              <a:t>DB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016340" y="1615810"/>
            <a:ext cx="4770120" cy="1064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25550">
              <a:lnSpc>
                <a:spcPts val="2470"/>
              </a:lnSpc>
              <a:spcBef>
                <a:spcPts val="100"/>
              </a:spcBef>
            </a:pPr>
            <a:r>
              <a:rPr dirty="0" sz="2950" spc="70" b="1">
                <a:solidFill>
                  <a:srgbClr val="0F0F0F"/>
                </a:solidFill>
                <a:latin typeface="Tahoma"/>
                <a:cs typeface="Tahoma"/>
              </a:rPr>
              <a:t>Création</a:t>
            </a:r>
            <a:r>
              <a:rPr dirty="0" sz="2950" spc="-35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2950" spc="100" b="1">
                <a:solidFill>
                  <a:srgbClr val="0F0F0F"/>
                </a:solidFill>
                <a:latin typeface="Tahoma"/>
                <a:cs typeface="Tahoma"/>
              </a:rPr>
              <a:t>des</a:t>
            </a:r>
            <a:r>
              <a:rPr dirty="0" sz="2950" spc="-30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2950" spc="55" b="1">
                <a:solidFill>
                  <a:srgbClr val="0F0F0F"/>
                </a:solidFill>
                <a:latin typeface="Tahoma"/>
                <a:cs typeface="Tahoma"/>
              </a:rPr>
              <a:t>vues</a:t>
            </a:r>
            <a:endParaRPr sz="2950">
              <a:latin typeface="Tahoma"/>
              <a:cs typeface="Tahoma"/>
            </a:endParaRPr>
          </a:p>
          <a:p>
            <a:pPr marL="38100">
              <a:lnSpc>
                <a:spcPts val="5710"/>
              </a:lnSpc>
            </a:pPr>
            <a:r>
              <a:rPr dirty="0" baseline="-25073" sz="8475" b="1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r>
              <a:rPr dirty="0" baseline="-25073" sz="8475" spc="667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50" spc="-10" b="1">
                <a:solidFill>
                  <a:srgbClr val="0F0F0F"/>
                </a:solidFill>
                <a:latin typeface="Tahoma"/>
                <a:cs typeface="Tahoma"/>
              </a:rPr>
              <a:t>virtuelles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516649" y="6151850"/>
            <a:ext cx="4833620" cy="509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150" spc="100" b="1">
                <a:solidFill>
                  <a:srgbClr val="0F0F0F"/>
                </a:solidFill>
                <a:latin typeface="Tahoma"/>
                <a:cs typeface="Tahoma"/>
              </a:rPr>
              <a:t>Nettoyage</a:t>
            </a:r>
            <a:r>
              <a:rPr dirty="0" sz="3150" spc="-25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3150" spc="150" b="1">
                <a:solidFill>
                  <a:srgbClr val="0F0F0F"/>
                </a:solidFill>
                <a:latin typeface="Tahoma"/>
                <a:cs typeface="Tahoma"/>
              </a:rPr>
              <a:t>de</a:t>
            </a:r>
            <a:r>
              <a:rPr dirty="0" sz="3150" spc="-20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3150" spc="120" b="1">
                <a:solidFill>
                  <a:srgbClr val="0F0F0F"/>
                </a:solidFill>
                <a:latin typeface="Tahoma"/>
                <a:cs typeface="Tahoma"/>
              </a:rPr>
              <a:t>données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969442" y="1040367"/>
            <a:ext cx="939165" cy="8896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650" spc="-25" b="1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302823" y="3969196"/>
            <a:ext cx="5018405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 spc="65" b="1">
                <a:solidFill>
                  <a:srgbClr val="0F0F0F"/>
                </a:solidFill>
                <a:latin typeface="Tahoma"/>
                <a:cs typeface="Tahoma"/>
              </a:rPr>
              <a:t>Exploration</a:t>
            </a:r>
            <a:r>
              <a:rPr dirty="0" sz="3150" spc="-10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3150" spc="140" b="1">
                <a:solidFill>
                  <a:srgbClr val="0F0F0F"/>
                </a:solidFill>
                <a:latin typeface="Tahoma"/>
                <a:cs typeface="Tahoma"/>
              </a:rPr>
              <a:t>de</a:t>
            </a:r>
            <a:r>
              <a:rPr dirty="0" sz="3150" spc="-5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3150" spc="110" b="1">
                <a:solidFill>
                  <a:srgbClr val="0F0F0F"/>
                </a:solidFill>
                <a:latin typeface="Tahoma"/>
                <a:cs typeface="Tahoma"/>
              </a:rPr>
              <a:t>données</a:t>
            </a:r>
            <a:endParaRPr sz="3150">
              <a:latin typeface="Tahoma"/>
              <a:cs typeface="Tahoma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328833" y="7790746"/>
            <a:ext cx="5525770" cy="4775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70" b="1">
                <a:solidFill>
                  <a:srgbClr val="0F0F0F"/>
                </a:solidFill>
                <a:latin typeface="Tahoma"/>
                <a:cs typeface="Tahoma"/>
              </a:rPr>
              <a:t>Exportation</a:t>
            </a:r>
            <a:r>
              <a:rPr dirty="0" sz="2950" spc="-15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2950" spc="140" b="1">
                <a:solidFill>
                  <a:srgbClr val="0F0F0F"/>
                </a:solidFill>
                <a:latin typeface="Tahoma"/>
                <a:cs typeface="Tahoma"/>
              </a:rPr>
              <a:t>de</a:t>
            </a:r>
            <a:r>
              <a:rPr dirty="0" sz="2950" spc="-15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2950" spc="75" b="1">
                <a:solidFill>
                  <a:srgbClr val="0F0F0F"/>
                </a:solidFill>
                <a:latin typeface="Tahoma"/>
                <a:cs typeface="Tahoma"/>
              </a:rPr>
              <a:t>dataset</a:t>
            </a:r>
            <a:r>
              <a:rPr dirty="0" sz="2950" spc="-10" b="1">
                <a:solidFill>
                  <a:srgbClr val="0F0F0F"/>
                </a:solidFill>
                <a:latin typeface="Tahoma"/>
                <a:cs typeface="Tahoma"/>
              </a:rPr>
              <a:t> final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315839" y="9149286"/>
            <a:ext cx="3394710" cy="461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50" spc="90" b="1">
                <a:solidFill>
                  <a:srgbClr val="0F0F0F"/>
                </a:solidFill>
                <a:latin typeface="Tahoma"/>
                <a:cs typeface="Tahoma"/>
              </a:rPr>
              <a:t>Application</a:t>
            </a:r>
            <a:r>
              <a:rPr dirty="0" sz="2850" spc="-15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2850" spc="125" b="1">
                <a:solidFill>
                  <a:srgbClr val="0F0F0F"/>
                </a:solidFill>
                <a:latin typeface="Tahoma"/>
                <a:cs typeface="Tahoma"/>
              </a:rPr>
              <a:t>de</a:t>
            </a:r>
            <a:r>
              <a:rPr dirty="0" sz="2850" spc="-15" b="1">
                <a:solidFill>
                  <a:srgbClr val="0F0F0F"/>
                </a:solidFill>
                <a:latin typeface="Tahoma"/>
                <a:cs typeface="Tahoma"/>
              </a:rPr>
              <a:t> </a:t>
            </a:r>
            <a:r>
              <a:rPr dirty="0" sz="2850" spc="90" b="1">
                <a:solidFill>
                  <a:srgbClr val="0F0F0F"/>
                </a:solidFill>
                <a:latin typeface="Tahoma"/>
                <a:cs typeface="Tahoma"/>
              </a:rPr>
              <a:t>ml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971514" y="4111063"/>
            <a:ext cx="1010285" cy="8896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650" spc="220" b="1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069377" y="5897685"/>
            <a:ext cx="942975" cy="8896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650" spc="-25" b="1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095489" y="7481213"/>
            <a:ext cx="972819" cy="8896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650" spc="80" b="1">
                <a:solidFill>
                  <a:srgbClr val="FFFFFF"/>
                </a:solidFill>
                <a:latin typeface="Tahoma"/>
                <a:cs typeface="Tahoma"/>
              </a:rPr>
              <a:t>06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958472" y="8675608"/>
            <a:ext cx="960755" cy="8896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650" spc="25" b="1">
                <a:solidFill>
                  <a:srgbClr val="FFFFFF"/>
                </a:solidFill>
                <a:latin typeface="Tahoma"/>
                <a:cs typeface="Tahoma"/>
              </a:rPr>
              <a:t>07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65067" y="8194711"/>
            <a:ext cx="989330" cy="8896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650" spc="130" b="1">
                <a:solidFill>
                  <a:srgbClr val="FFFFFF"/>
                </a:solidFill>
                <a:latin typeface="Tahoma"/>
                <a:cs typeface="Tahoma"/>
              </a:rPr>
              <a:t>08</a:t>
            </a:r>
            <a:endParaRPr sz="5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7"/>
              <a:ext cx="2328931" cy="21976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2146" y="3594312"/>
              <a:ext cx="10448924" cy="5714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04624" y="886410"/>
            <a:ext cx="4688840" cy="8204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200" spc="175"/>
              <a:t>SQL</a:t>
            </a:r>
            <a:r>
              <a:rPr dirty="0" sz="5200" spc="-45"/>
              <a:t> </a:t>
            </a:r>
            <a:r>
              <a:rPr dirty="0" sz="5200" spc="50"/>
              <a:t>QUERIES</a:t>
            </a:r>
            <a:endParaRPr sz="5200"/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4449" y="1867313"/>
            <a:ext cx="123825" cy="12382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613247" y="1629595"/>
            <a:ext cx="15686405" cy="1968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dirty="0" sz="2750" spc="-4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750" spc="-2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0F0F0F"/>
                </a:solidFill>
                <a:latin typeface="Verdana"/>
                <a:cs typeface="Verdana"/>
              </a:rPr>
              <a:t>requête</a:t>
            </a:r>
            <a:r>
              <a:rPr dirty="0" sz="2750" spc="-2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65">
                <a:solidFill>
                  <a:srgbClr val="0F0F0F"/>
                </a:solidFill>
                <a:latin typeface="Verdana"/>
                <a:cs typeface="Verdana"/>
              </a:rPr>
              <a:t>SQL</a:t>
            </a:r>
            <a:r>
              <a:rPr dirty="0" sz="2750" spc="-2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100">
                <a:solidFill>
                  <a:srgbClr val="0F0F0F"/>
                </a:solidFill>
                <a:latin typeface="Arial MT"/>
                <a:cs typeface="Arial MT"/>
              </a:rPr>
              <a:t>SELECT</a:t>
            </a:r>
            <a:r>
              <a:rPr dirty="0" sz="2750" spc="-9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 spc="195">
                <a:solidFill>
                  <a:srgbClr val="0F0F0F"/>
                </a:solidFill>
                <a:latin typeface="Arial MT"/>
                <a:cs typeface="Arial MT"/>
              </a:rPr>
              <a:t>title,</a:t>
            </a:r>
            <a:r>
              <a:rPr dirty="0" sz="2750" spc="-9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 spc="125">
                <a:solidFill>
                  <a:srgbClr val="0F0F0F"/>
                </a:solidFill>
                <a:latin typeface="Arial MT"/>
                <a:cs typeface="Arial MT"/>
              </a:rPr>
              <a:t>stars</a:t>
            </a:r>
            <a:r>
              <a:rPr dirty="0" sz="2750" spc="-9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>
                <a:solidFill>
                  <a:srgbClr val="0F0F0F"/>
                </a:solidFill>
                <a:latin typeface="Arial MT"/>
                <a:cs typeface="Arial MT"/>
              </a:rPr>
              <a:t>FROM</a:t>
            </a:r>
            <a:r>
              <a:rPr dirty="0" sz="2750" spc="-9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 spc="85">
                <a:solidFill>
                  <a:srgbClr val="0F0F0F"/>
                </a:solidFill>
                <a:latin typeface="Arial MT"/>
                <a:cs typeface="Arial MT"/>
              </a:rPr>
              <a:t>data_excel</a:t>
            </a:r>
            <a:r>
              <a:rPr dirty="0" sz="2750" spc="-9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 spc="-75">
                <a:solidFill>
                  <a:srgbClr val="0F0F0F"/>
                </a:solidFill>
                <a:latin typeface="Arial MT"/>
                <a:cs typeface="Arial MT"/>
              </a:rPr>
              <a:t>ORDER</a:t>
            </a:r>
            <a:r>
              <a:rPr dirty="0" sz="2750" spc="-9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>
                <a:solidFill>
                  <a:srgbClr val="0F0F0F"/>
                </a:solidFill>
                <a:latin typeface="Arial MT"/>
                <a:cs typeface="Arial MT"/>
              </a:rPr>
              <a:t>BY</a:t>
            </a:r>
            <a:r>
              <a:rPr dirty="0" sz="2750" spc="-9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 spc="125">
                <a:solidFill>
                  <a:srgbClr val="0F0F0F"/>
                </a:solidFill>
                <a:latin typeface="Arial MT"/>
                <a:cs typeface="Arial MT"/>
              </a:rPr>
              <a:t>stars</a:t>
            </a:r>
            <a:r>
              <a:rPr dirty="0" sz="2750" spc="-9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 spc="-70">
                <a:solidFill>
                  <a:srgbClr val="0F0F0F"/>
                </a:solidFill>
                <a:latin typeface="Arial MT"/>
                <a:cs typeface="Arial MT"/>
              </a:rPr>
              <a:t>DESC</a:t>
            </a:r>
            <a:r>
              <a:rPr dirty="0" sz="2750" spc="-9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 spc="80">
                <a:solidFill>
                  <a:srgbClr val="0F0F0F"/>
                </a:solidFill>
                <a:latin typeface="Arial MT"/>
                <a:cs typeface="Arial MT"/>
              </a:rPr>
              <a:t>LIMIT</a:t>
            </a:r>
            <a:r>
              <a:rPr dirty="0" sz="2750" spc="-9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 spc="100">
                <a:solidFill>
                  <a:srgbClr val="0F0F0F"/>
                </a:solidFill>
                <a:latin typeface="Arial MT"/>
                <a:cs typeface="Arial MT"/>
              </a:rPr>
              <a:t>10;</a:t>
            </a:r>
            <a:r>
              <a:rPr dirty="0" sz="2750" spc="-8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50" spc="-25">
                <a:solidFill>
                  <a:srgbClr val="0F0F0F"/>
                </a:solidFill>
                <a:latin typeface="Verdana"/>
                <a:cs typeface="Verdana"/>
              </a:rPr>
              <a:t>est </a:t>
            </a:r>
            <a:r>
              <a:rPr dirty="0" sz="2750" spc="-35">
                <a:solidFill>
                  <a:srgbClr val="0F0F0F"/>
                </a:solidFill>
                <a:latin typeface="Verdana"/>
                <a:cs typeface="Verdana"/>
              </a:rPr>
              <a:t>utilisée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0F0F0F"/>
                </a:solidFill>
                <a:latin typeface="Verdana"/>
                <a:cs typeface="Verdana"/>
              </a:rPr>
              <a:t>récupérer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0F0F0F"/>
                </a:solidFill>
                <a:latin typeface="Verdana"/>
                <a:cs typeface="Verdana"/>
              </a:rPr>
              <a:t>titres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0F0F0F"/>
                </a:solidFill>
                <a:latin typeface="Verdana"/>
                <a:cs typeface="Verdana"/>
              </a:rPr>
              <a:t>notes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140">
                <a:solidFill>
                  <a:srgbClr val="0F0F0F"/>
                </a:solidFill>
                <a:latin typeface="Verdana"/>
                <a:cs typeface="Verdana"/>
              </a:rPr>
              <a:t>(ou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75">
                <a:solidFill>
                  <a:srgbClr val="0F0F0F"/>
                </a:solidFill>
                <a:latin typeface="Verdana"/>
                <a:cs typeface="Verdana"/>
              </a:rPr>
              <a:t>évaluations)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Verdana"/>
                <a:cs typeface="Verdana"/>
              </a:rPr>
              <a:t>produits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125">
                <a:solidFill>
                  <a:srgbClr val="0F0F0F"/>
                </a:solidFill>
                <a:latin typeface="Verdana"/>
                <a:cs typeface="Verdana"/>
              </a:rPr>
              <a:t>à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0F0F0F"/>
                </a:solidFill>
                <a:latin typeface="Verdana"/>
                <a:cs typeface="Verdana"/>
              </a:rPr>
              <a:t>partir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750" spc="-25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0F0F0F"/>
                </a:solidFill>
                <a:latin typeface="Verdana"/>
                <a:cs typeface="Verdana"/>
              </a:rPr>
              <a:t>table </a:t>
            </a:r>
            <a:r>
              <a:rPr dirty="0" sz="2750" spc="-120">
                <a:solidFill>
                  <a:srgbClr val="0F0F0F"/>
                </a:solidFill>
                <a:latin typeface="Verdana"/>
                <a:cs typeface="Verdana"/>
              </a:rPr>
              <a:t>"data_excel",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60">
                <a:solidFill>
                  <a:srgbClr val="0F0F0F"/>
                </a:solidFill>
                <a:latin typeface="Verdana"/>
                <a:cs typeface="Verdana"/>
              </a:rPr>
              <a:t>en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0F0F0F"/>
                </a:solidFill>
                <a:latin typeface="Verdana"/>
                <a:cs typeface="Verdana"/>
              </a:rPr>
              <a:t>triant</a:t>
            </a:r>
            <a:r>
              <a:rPr dirty="0" sz="2750" spc="-24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45">
                <a:solidFill>
                  <a:srgbClr val="0F0F0F"/>
                </a:solidFill>
                <a:latin typeface="Verdana"/>
                <a:cs typeface="Verdana"/>
              </a:rPr>
              <a:t>par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0F0F0F"/>
                </a:solidFill>
                <a:latin typeface="Verdana"/>
                <a:cs typeface="Verdana"/>
              </a:rPr>
              <a:t>ordre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0F0F0F"/>
                </a:solidFill>
                <a:latin typeface="Verdana"/>
                <a:cs typeface="Verdana"/>
              </a:rPr>
              <a:t>décroissant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750" spc="-24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55">
                <a:solidFill>
                  <a:srgbClr val="0F0F0F"/>
                </a:solidFill>
                <a:latin typeface="Verdana"/>
                <a:cs typeface="Verdana"/>
              </a:rPr>
              <a:t>étoiles,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0F0F0F"/>
                </a:solidFill>
                <a:latin typeface="Verdana"/>
                <a:cs typeface="Verdana"/>
              </a:rPr>
              <a:t>puis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60">
                <a:solidFill>
                  <a:srgbClr val="0F0F0F"/>
                </a:solidFill>
                <a:latin typeface="Verdana"/>
                <a:cs typeface="Verdana"/>
              </a:rPr>
              <a:t>en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0F0F0F"/>
                </a:solidFill>
                <a:latin typeface="Verdana"/>
                <a:cs typeface="Verdana"/>
              </a:rPr>
              <a:t>limitant</a:t>
            </a:r>
            <a:r>
              <a:rPr dirty="0" sz="2750" spc="-24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40">
                <a:solidFill>
                  <a:srgbClr val="0F0F0F"/>
                </a:solidFill>
                <a:latin typeface="Verdana"/>
                <a:cs typeface="Verdana"/>
              </a:rPr>
              <a:t>résultats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0F0F0F"/>
                </a:solidFill>
                <a:latin typeface="Verdana"/>
                <a:cs typeface="Verdana"/>
              </a:rPr>
              <a:t>aux </a:t>
            </a:r>
            <a:r>
              <a:rPr dirty="0" sz="2750" spc="-55">
                <a:solidFill>
                  <a:srgbClr val="0F0F0F"/>
                </a:solidFill>
                <a:latin typeface="Verdana"/>
                <a:cs typeface="Verdana"/>
              </a:rPr>
              <a:t>10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65">
                <a:solidFill>
                  <a:srgbClr val="0F0F0F"/>
                </a:solidFill>
                <a:latin typeface="Verdana"/>
                <a:cs typeface="Verdana"/>
              </a:rPr>
              <a:t>premières</a:t>
            </a:r>
            <a:r>
              <a:rPr dirty="0" sz="2750" spc="-2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Verdana"/>
                <a:cs typeface="Verdana"/>
              </a:rPr>
              <a:t>lignes.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2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6" y="8995197"/>
                  </a:moveTo>
                  <a:lnTo>
                    <a:pt x="219070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70"/>
                  </a:lnTo>
                  <a:lnTo>
                    <a:pt x="48127" y="8913143"/>
                  </a:lnTo>
                  <a:lnTo>
                    <a:pt x="22266" y="8872467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7"/>
                  </a:lnTo>
                  <a:lnTo>
                    <a:pt x="17128898" y="8913143"/>
                  </a:lnTo>
                  <a:lnTo>
                    <a:pt x="17094972" y="8947070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6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9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9736" y="2868647"/>
              <a:ext cx="11372848" cy="6219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910" y="1867316"/>
              <a:ext cx="123825" cy="1238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1708" y="556742"/>
            <a:ext cx="11377295" cy="2070100"/>
          </a:xfrm>
          <a:prstGeom prst="rect"/>
        </p:spPr>
        <p:txBody>
          <a:bodyPr wrap="square" lIns="0" tIns="238125" rIns="0" bIns="0" rtlCol="0" vert="horz">
            <a:spAutoFit/>
          </a:bodyPr>
          <a:lstStyle/>
          <a:p>
            <a:pPr marL="5245100">
              <a:lnSpc>
                <a:spcPct val="100000"/>
              </a:lnSpc>
              <a:spcBef>
                <a:spcPts val="1875"/>
              </a:spcBef>
            </a:pPr>
            <a:r>
              <a:rPr dirty="0" sz="5200" spc="175"/>
              <a:t>SQL</a:t>
            </a:r>
            <a:r>
              <a:rPr dirty="0" sz="5200" spc="-45"/>
              <a:t> </a:t>
            </a:r>
            <a:r>
              <a:rPr dirty="0" sz="5200" spc="50"/>
              <a:t>QUERIES</a:t>
            </a:r>
            <a:endParaRPr sz="5200"/>
          </a:p>
          <a:p>
            <a:pPr marL="12700" marR="5080">
              <a:lnSpc>
                <a:spcPct val="115900"/>
              </a:lnSpc>
              <a:spcBef>
                <a:spcPts val="430"/>
              </a:spcBef>
            </a:pPr>
            <a:r>
              <a:rPr dirty="0" sz="2750" spc="55" b="0">
                <a:solidFill>
                  <a:srgbClr val="0F0F0F"/>
                </a:solidFill>
                <a:latin typeface="Lucida Sans Unicode"/>
                <a:cs typeface="Lucida Sans Unicode"/>
              </a:rPr>
              <a:t>Cette</a:t>
            </a:r>
            <a:r>
              <a:rPr dirty="0" sz="2750" spc="-15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requête</a:t>
            </a:r>
            <a:r>
              <a:rPr dirty="0" sz="2750" spc="-15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05" b="0">
                <a:solidFill>
                  <a:srgbClr val="0F0F0F"/>
                </a:solidFill>
                <a:latin typeface="Lucida Sans Unicode"/>
                <a:cs typeface="Lucida Sans Unicode"/>
              </a:rPr>
              <a:t>SQL</a:t>
            </a:r>
            <a:r>
              <a:rPr dirty="0" sz="2750" spc="-15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est</a:t>
            </a:r>
            <a:r>
              <a:rPr dirty="0" sz="2750" spc="-14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utilisée</a:t>
            </a:r>
            <a:r>
              <a:rPr dirty="0" sz="2750" spc="-15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pour</a:t>
            </a:r>
            <a:r>
              <a:rPr dirty="0" sz="2750" spc="-15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25" b="0">
                <a:solidFill>
                  <a:srgbClr val="0F0F0F"/>
                </a:solidFill>
                <a:latin typeface="Lucida Sans Unicode"/>
                <a:cs typeface="Lucida Sans Unicode"/>
              </a:rPr>
              <a:t>extraire</a:t>
            </a:r>
            <a:r>
              <a:rPr dirty="0" sz="2750" spc="-15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les</a:t>
            </a:r>
            <a:r>
              <a:rPr dirty="0" sz="2750" spc="-14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informations</a:t>
            </a:r>
            <a:r>
              <a:rPr dirty="0" sz="2750" spc="-15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20" b="0">
                <a:solidFill>
                  <a:srgbClr val="0F0F0F"/>
                </a:solidFill>
                <a:latin typeface="Lucida Sans Unicode"/>
                <a:cs typeface="Lucida Sans Unicode"/>
              </a:rPr>
              <a:t>sur</a:t>
            </a:r>
            <a:r>
              <a:rPr dirty="0" sz="2750" spc="-15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25" b="0">
                <a:solidFill>
                  <a:srgbClr val="0F0F0F"/>
                </a:solidFill>
                <a:latin typeface="Lucida Sans Unicode"/>
                <a:cs typeface="Lucida Sans Unicode"/>
              </a:rPr>
              <a:t>les </a:t>
            </a:r>
            <a:r>
              <a:rPr dirty="0" sz="2750" spc="-110" b="0">
                <a:solidFill>
                  <a:srgbClr val="0F0F0F"/>
                </a:solidFill>
                <a:latin typeface="Lucida Sans Unicode"/>
                <a:cs typeface="Lucida Sans Unicode"/>
              </a:rPr>
              <a:t>dix</a:t>
            </a:r>
            <a:r>
              <a:rPr dirty="0" sz="2750" spc="-12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produits</a:t>
            </a:r>
            <a:r>
              <a:rPr dirty="0" sz="2750" spc="-13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les</a:t>
            </a:r>
            <a:r>
              <a:rPr dirty="0" sz="2750" spc="-12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85" b="0">
                <a:solidFill>
                  <a:srgbClr val="0F0F0F"/>
                </a:solidFill>
                <a:latin typeface="Lucida Sans Unicode"/>
                <a:cs typeface="Lucida Sans Unicode"/>
              </a:rPr>
              <a:t>mieux</a:t>
            </a:r>
            <a:r>
              <a:rPr dirty="0" sz="2750" spc="-12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notés</a:t>
            </a:r>
            <a:r>
              <a:rPr dirty="0" sz="2750" spc="-12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de</a:t>
            </a:r>
            <a:r>
              <a:rPr dirty="0" sz="2750" spc="-12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la</a:t>
            </a:r>
            <a:r>
              <a:rPr dirty="0" sz="2750" spc="-12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table</a:t>
            </a:r>
            <a:r>
              <a:rPr dirty="0" sz="2750" spc="-12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 b="0">
                <a:solidFill>
                  <a:srgbClr val="0F0F0F"/>
                </a:solidFill>
                <a:latin typeface="Lucida Sans Unicode"/>
                <a:cs typeface="Lucida Sans Unicode"/>
              </a:rPr>
              <a:t>"data_excel".</a:t>
            </a:r>
            <a:endParaRPr sz="2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2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3" y="8995197"/>
                  </a:lnTo>
                  <a:lnTo>
                    <a:pt x="168842" y="8989412"/>
                  </a:lnTo>
                  <a:lnTo>
                    <a:pt x="122730" y="8972930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4"/>
                  </a:lnTo>
                  <a:lnTo>
                    <a:pt x="0" y="8776126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6"/>
                  </a:lnTo>
                  <a:lnTo>
                    <a:pt x="17171241" y="8826354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0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90"/>
              <a:ext cx="2601883" cy="20019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046" y="3318998"/>
              <a:ext cx="7962899" cy="57816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600" y="1972547"/>
              <a:ext cx="123825" cy="1238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75397" y="663715"/>
            <a:ext cx="15509240" cy="2553970"/>
          </a:xfrm>
          <a:prstGeom prst="rect"/>
        </p:spPr>
        <p:txBody>
          <a:bodyPr wrap="square" lIns="0" tIns="236854" rIns="0" bIns="0" rtlCol="0" vert="horz">
            <a:spAutoFit/>
          </a:bodyPr>
          <a:lstStyle/>
          <a:p>
            <a:pPr algn="ctr" marR="154305">
              <a:lnSpc>
                <a:spcPct val="100000"/>
              </a:lnSpc>
              <a:spcBef>
                <a:spcPts val="1864"/>
              </a:spcBef>
            </a:pPr>
            <a:r>
              <a:rPr dirty="0" sz="5200" spc="175"/>
              <a:t>SQL</a:t>
            </a:r>
            <a:r>
              <a:rPr dirty="0" sz="5200" spc="-45"/>
              <a:t> </a:t>
            </a:r>
            <a:r>
              <a:rPr dirty="0" sz="5200" spc="50"/>
              <a:t>QUERIES</a:t>
            </a:r>
            <a:endParaRPr sz="5200"/>
          </a:p>
          <a:p>
            <a:pPr marL="12700" marR="5080">
              <a:lnSpc>
                <a:spcPct val="115900"/>
              </a:lnSpc>
              <a:spcBef>
                <a:spcPts val="425"/>
              </a:spcBef>
            </a:pPr>
            <a:r>
              <a:rPr dirty="0" sz="2750" spc="55" b="0">
                <a:solidFill>
                  <a:srgbClr val="0F0F0F"/>
                </a:solidFill>
                <a:latin typeface="Lucida Sans Unicode"/>
                <a:cs typeface="Lucida Sans Unicode"/>
              </a:rPr>
              <a:t>Cette</a:t>
            </a:r>
            <a:r>
              <a:rPr dirty="0" sz="2750" spc="-9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requête</a:t>
            </a:r>
            <a:r>
              <a:rPr dirty="0" sz="2750" spc="-9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05" b="0">
                <a:solidFill>
                  <a:srgbClr val="0F0F0F"/>
                </a:solidFill>
                <a:latin typeface="Lucida Sans Unicode"/>
                <a:cs typeface="Lucida Sans Unicode"/>
              </a:rPr>
              <a:t>SQL</a:t>
            </a:r>
            <a:r>
              <a:rPr dirty="0" sz="2750" spc="-9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5" b="0">
                <a:solidFill>
                  <a:srgbClr val="0F0F0F"/>
                </a:solidFill>
                <a:latin typeface="Lucida Sans Unicode"/>
                <a:cs typeface="Lucida Sans Unicode"/>
              </a:rPr>
              <a:t>SELECT</a:t>
            </a:r>
            <a:r>
              <a:rPr dirty="0" sz="2750" spc="-10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category,</a:t>
            </a:r>
            <a:r>
              <a:rPr dirty="0" sz="2750" spc="-10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AVG(price)</a:t>
            </a:r>
            <a:r>
              <a:rPr dirty="0" sz="2750" spc="-10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 b="0">
                <a:solidFill>
                  <a:srgbClr val="0F0F0F"/>
                </a:solidFill>
                <a:latin typeface="Lucida Sans Unicode"/>
                <a:cs typeface="Lucida Sans Unicode"/>
              </a:rPr>
              <a:t>AS</a:t>
            </a:r>
            <a:r>
              <a:rPr dirty="0" sz="2750" spc="-10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average_price</a:t>
            </a:r>
            <a:r>
              <a:rPr dirty="0" sz="2750" spc="-10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80" b="0">
                <a:solidFill>
                  <a:srgbClr val="0F0F0F"/>
                </a:solidFill>
                <a:latin typeface="Lucida Sans Unicode"/>
                <a:cs typeface="Lucida Sans Unicode"/>
              </a:rPr>
              <a:t>FROM</a:t>
            </a:r>
            <a:r>
              <a:rPr dirty="0" sz="2750" spc="-10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data_excel</a:t>
            </a:r>
            <a:r>
              <a:rPr dirty="0" sz="2750" spc="-105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90" b="0">
                <a:solidFill>
                  <a:srgbClr val="0F0F0F"/>
                </a:solidFill>
                <a:latin typeface="Lucida Sans Unicode"/>
                <a:cs typeface="Lucida Sans Unicode"/>
              </a:rPr>
              <a:t>GROUP </a:t>
            </a:r>
            <a:r>
              <a:rPr dirty="0" sz="2750" spc="160" b="0">
                <a:solidFill>
                  <a:srgbClr val="0F0F0F"/>
                </a:solidFill>
                <a:latin typeface="Lucida Sans Unicode"/>
                <a:cs typeface="Lucida Sans Unicode"/>
              </a:rPr>
              <a:t>BY</a:t>
            </a:r>
            <a:r>
              <a:rPr dirty="0" sz="2750" spc="-13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category;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est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utilisée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pour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calculer</a:t>
            </a:r>
            <a:r>
              <a:rPr dirty="0" sz="2750" spc="-114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la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moyenne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des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80" b="0">
                <a:solidFill>
                  <a:srgbClr val="0F0F0F"/>
                </a:solidFill>
                <a:latin typeface="Lucida Sans Unicode"/>
                <a:cs typeface="Lucida Sans Unicode"/>
              </a:rPr>
              <a:t>prix</a:t>
            </a:r>
            <a:r>
              <a:rPr dirty="0" sz="2750" spc="-114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des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produits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dans</a:t>
            </a:r>
            <a:r>
              <a:rPr dirty="0" sz="2750" spc="-12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 b="0">
                <a:solidFill>
                  <a:srgbClr val="0F0F0F"/>
                </a:solidFill>
                <a:latin typeface="Lucida Sans Unicode"/>
                <a:cs typeface="Lucida Sans Unicode"/>
              </a:rPr>
              <a:t>chaque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catégorie</a:t>
            </a:r>
            <a:r>
              <a:rPr dirty="0" sz="2750" spc="-10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de</a:t>
            </a:r>
            <a:r>
              <a:rPr dirty="0" sz="2750" spc="-10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la</a:t>
            </a:r>
            <a:r>
              <a:rPr dirty="0" sz="2750" spc="-10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b="0">
                <a:solidFill>
                  <a:srgbClr val="0F0F0F"/>
                </a:solidFill>
                <a:latin typeface="Lucida Sans Unicode"/>
                <a:cs typeface="Lucida Sans Unicode"/>
              </a:rPr>
              <a:t>table</a:t>
            </a:r>
            <a:r>
              <a:rPr dirty="0" sz="2750" spc="-100" b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 b="0">
                <a:solidFill>
                  <a:srgbClr val="0F0F0F"/>
                </a:solidFill>
                <a:latin typeface="Lucida Sans Unicode"/>
                <a:cs typeface="Lucida Sans Unicode"/>
              </a:rPr>
              <a:t>"data_excel".</a:t>
            </a:r>
            <a:endParaRPr sz="2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8306" y="2879224"/>
              <a:ext cx="10915649" cy="61245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04624" y="886413"/>
            <a:ext cx="4688840" cy="8204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200" spc="175"/>
              <a:t>SQL</a:t>
            </a:r>
            <a:r>
              <a:rPr dirty="0" sz="5200" spc="-45"/>
              <a:t> </a:t>
            </a:r>
            <a:r>
              <a:rPr dirty="0" sz="5200" spc="50"/>
              <a:t>QUERIES</a:t>
            </a:r>
            <a:endParaRPr sz="5200"/>
          </a:p>
        </p:txBody>
      </p:sp>
      <p:sp>
        <p:nvSpPr>
          <p:cNvPr id="8" name="object 8" descr=""/>
          <p:cNvSpPr txBox="1"/>
          <p:nvPr/>
        </p:nvSpPr>
        <p:spPr>
          <a:xfrm>
            <a:off x="668625" y="1629598"/>
            <a:ext cx="7219315" cy="148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5725">
              <a:lnSpc>
                <a:spcPct val="115900"/>
              </a:lnSpc>
              <a:spcBef>
                <a:spcPts val="95"/>
              </a:spcBef>
            </a:pPr>
            <a:r>
              <a:rPr dirty="0" sz="2750" spc="85">
                <a:solidFill>
                  <a:srgbClr val="0F0F0F"/>
                </a:solidFill>
                <a:latin typeface="Lucida Sans Unicode"/>
                <a:cs typeface="Lucida Sans Unicode"/>
              </a:rPr>
              <a:t>SELECT</a:t>
            </a:r>
            <a:r>
              <a:rPr dirty="0" sz="2750" spc="-18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20">
                <a:solidFill>
                  <a:srgbClr val="0F0F0F"/>
                </a:solidFill>
                <a:latin typeface="Lucida Sans Unicode"/>
                <a:cs typeface="Lucida Sans Unicode"/>
              </a:rPr>
              <a:t>stars,</a:t>
            </a:r>
            <a:r>
              <a:rPr dirty="0" sz="2750" spc="-18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>
                <a:solidFill>
                  <a:srgbClr val="0F0F0F"/>
                </a:solidFill>
                <a:latin typeface="Lucida Sans Unicode"/>
                <a:cs typeface="Lucida Sans Unicode"/>
              </a:rPr>
              <a:t>COUNT(*)</a:t>
            </a:r>
            <a:r>
              <a:rPr dirty="0" sz="2750" spc="-18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70">
                <a:solidFill>
                  <a:srgbClr val="0F0F0F"/>
                </a:solidFill>
                <a:latin typeface="Lucida Sans Unicode"/>
                <a:cs typeface="Lucida Sans Unicode"/>
              </a:rPr>
              <a:t>AS</a:t>
            </a:r>
            <a:r>
              <a:rPr dirty="0" sz="2750" spc="-18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Lucida Sans Unicode"/>
                <a:cs typeface="Lucida Sans Unicode"/>
              </a:rPr>
              <a:t>num_products </a:t>
            </a:r>
            <a:r>
              <a:rPr dirty="0" sz="2750" spc="75">
                <a:solidFill>
                  <a:srgbClr val="0F0F0F"/>
                </a:solidFill>
                <a:latin typeface="Lucida Sans Unicode"/>
                <a:cs typeface="Lucida Sans Unicode"/>
              </a:rPr>
              <a:t>FROM</a:t>
            </a:r>
            <a:r>
              <a:rPr dirty="0" sz="2750" spc="-20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Lucida Sans Unicode"/>
                <a:cs typeface="Lucida Sans Unicode"/>
              </a:rPr>
              <a:t>data_excel</a:t>
            </a:r>
            <a:endParaRPr sz="2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750" spc="110">
                <a:solidFill>
                  <a:srgbClr val="0F0F0F"/>
                </a:solidFill>
                <a:latin typeface="Lucida Sans Unicode"/>
                <a:cs typeface="Lucida Sans Unicode"/>
              </a:rPr>
              <a:t>GROUP</a:t>
            </a:r>
            <a:r>
              <a:rPr dirty="0" sz="2750" spc="-19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35">
                <a:solidFill>
                  <a:srgbClr val="0F0F0F"/>
                </a:solidFill>
                <a:latin typeface="Lucida Sans Unicode"/>
                <a:cs typeface="Lucida Sans Unicode"/>
              </a:rPr>
              <a:t>BY</a:t>
            </a:r>
            <a:r>
              <a:rPr dirty="0" sz="2750" spc="-19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Lucida Sans Unicode"/>
                <a:cs typeface="Lucida Sans Unicode"/>
              </a:rPr>
              <a:t>stars;</a:t>
            </a:r>
            <a:endParaRPr sz="2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828" y="2599821"/>
              <a:ext cx="9696449" cy="66579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04624" y="886413"/>
            <a:ext cx="4688840" cy="8204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200" spc="175"/>
              <a:t>SQL</a:t>
            </a:r>
            <a:r>
              <a:rPr dirty="0" sz="5200" spc="-45"/>
              <a:t> </a:t>
            </a:r>
            <a:r>
              <a:rPr dirty="0" sz="5200" spc="50"/>
              <a:t>QUERIES</a:t>
            </a:r>
            <a:endParaRPr sz="5200"/>
          </a:p>
        </p:txBody>
      </p:sp>
      <p:sp>
        <p:nvSpPr>
          <p:cNvPr id="8" name="object 8" descr=""/>
          <p:cNvSpPr txBox="1"/>
          <p:nvPr/>
        </p:nvSpPr>
        <p:spPr>
          <a:xfrm>
            <a:off x="668625" y="1629598"/>
            <a:ext cx="4641850" cy="996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dirty="0" sz="2750" spc="85">
                <a:solidFill>
                  <a:srgbClr val="0F0F0F"/>
                </a:solidFill>
                <a:latin typeface="Lucida Sans Unicode"/>
                <a:cs typeface="Lucida Sans Unicode"/>
              </a:rPr>
              <a:t>SELECT</a:t>
            </a:r>
            <a:r>
              <a:rPr dirty="0" sz="2750" spc="-19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>
                <a:solidFill>
                  <a:srgbClr val="0F0F0F"/>
                </a:solidFill>
                <a:latin typeface="Lucida Sans Unicode"/>
                <a:cs typeface="Lucida Sans Unicode"/>
              </a:rPr>
              <a:t>price,</a:t>
            </a:r>
            <a:r>
              <a:rPr dirty="0" sz="2750" spc="-19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Lucida Sans Unicode"/>
                <a:cs typeface="Lucida Sans Unicode"/>
              </a:rPr>
              <a:t>num_reviews </a:t>
            </a:r>
            <a:r>
              <a:rPr dirty="0" sz="2750" spc="75">
                <a:solidFill>
                  <a:srgbClr val="0F0F0F"/>
                </a:solidFill>
                <a:latin typeface="Lucida Sans Unicode"/>
                <a:cs typeface="Lucida Sans Unicode"/>
              </a:rPr>
              <a:t>FROM</a:t>
            </a:r>
            <a:r>
              <a:rPr dirty="0" sz="2750" spc="-20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Lucida Sans Unicode"/>
                <a:cs typeface="Lucida Sans Unicode"/>
              </a:rPr>
              <a:t>data_excel;</a:t>
            </a:r>
            <a:endParaRPr sz="2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7"/>
              <a:ext cx="2328931" cy="21976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9364" y="3380482"/>
              <a:ext cx="8753474" cy="54101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04624" y="886410"/>
            <a:ext cx="4688840" cy="82041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200" spc="175"/>
              <a:t>SQL</a:t>
            </a:r>
            <a:r>
              <a:rPr dirty="0" sz="5200" spc="-45"/>
              <a:t> </a:t>
            </a:r>
            <a:r>
              <a:rPr dirty="0" sz="5200" spc="50"/>
              <a:t>QUERIES</a:t>
            </a:r>
            <a:endParaRPr sz="5200"/>
          </a:p>
        </p:txBody>
      </p:sp>
      <p:sp>
        <p:nvSpPr>
          <p:cNvPr id="8" name="object 8" descr=""/>
          <p:cNvSpPr txBox="1"/>
          <p:nvPr/>
        </p:nvSpPr>
        <p:spPr>
          <a:xfrm>
            <a:off x="668625" y="1629595"/>
            <a:ext cx="8349615" cy="2940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dirty="0" sz="2750">
                <a:solidFill>
                  <a:srgbClr val="0F0F0F"/>
                </a:solidFill>
                <a:latin typeface="Lucida Sans Unicode"/>
                <a:cs typeface="Lucida Sans Unicode"/>
              </a:rPr>
              <a:t>CREATE</a:t>
            </a:r>
            <a:r>
              <a:rPr dirty="0" sz="2750" spc="-114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50">
                <a:solidFill>
                  <a:srgbClr val="0F0F0F"/>
                </a:solidFill>
                <a:latin typeface="Lucida Sans Unicode"/>
                <a:cs typeface="Lucida Sans Unicode"/>
              </a:rPr>
              <a:t>OR</a:t>
            </a:r>
            <a:r>
              <a:rPr dirty="0" sz="2750" spc="-11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05">
                <a:solidFill>
                  <a:srgbClr val="0F0F0F"/>
                </a:solidFill>
                <a:latin typeface="Lucida Sans Unicode"/>
                <a:cs typeface="Lucida Sans Unicode"/>
              </a:rPr>
              <a:t>REPLACE</a:t>
            </a:r>
            <a:r>
              <a:rPr dirty="0" sz="2750" spc="-114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110">
                <a:solidFill>
                  <a:srgbClr val="0F0F0F"/>
                </a:solidFill>
                <a:latin typeface="Lucida Sans Unicode"/>
                <a:cs typeface="Lucida Sans Unicode"/>
              </a:rPr>
              <a:t>VIEW</a:t>
            </a:r>
            <a:r>
              <a:rPr dirty="0" sz="2750" spc="-11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20">
                <a:solidFill>
                  <a:srgbClr val="0F0F0F"/>
                </a:solidFill>
                <a:latin typeface="Lucida Sans Unicode"/>
                <a:cs typeface="Lucida Sans Unicode"/>
              </a:rPr>
              <a:t>vw_book_statistics</a:t>
            </a:r>
            <a:r>
              <a:rPr dirty="0" sz="2750" spc="-11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45">
                <a:solidFill>
                  <a:srgbClr val="0F0F0F"/>
                </a:solidFill>
                <a:latin typeface="Lucida Sans Unicode"/>
                <a:cs typeface="Lucida Sans Unicode"/>
              </a:rPr>
              <a:t>AS </a:t>
            </a:r>
            <a:r>
              <a:rPr dirty="0" sz="2750" spc="75">
                <a:solidFill>
                  <a:srgbClr val="0F0F0F"/>
                </a:solidFill>
                <a:latin typeface="Lucida Sans Unicode"/>
                <a:cs typeface="Lucida Sans Unicode"/>
              </a:rPr>
              <a:t>SELECT</a:t>
            </a:r>
            <a:endParaRPr sz="2750">
              <a:latin typeface="Lucida Sans Unicode"/>
              <a:cs typeface="Lucida Sans Unicode"/>
            </a:endParaRPr>
          </a:p>
          <a:p>
            <a:pPr marL="356870" marR="3662679">
              <a:lnSpc>
                <a:spcPct val="115900"/>
              </a:lnSpc>
            </a:pPr>
            <a:r>
              <a:rPr dirty="0" sz="2750">
                <a:solidFill>
                  <a:srgbClr val="0F0F0F"/>
                </a:solidFill>
                <a:latin typeface="Lucida Sans Unicode"/>
                <a:cs typeface="Lucida Sans Unicode"/>
              </a:rPr>
              <a:t>AVG(price)</a:t>
            </a:r>
            <a:r>
              <a:rPr dirty="0" sz="2750" spc="-12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70">
                <a:solidFill>
                  <a:srgbClr val="0F0F0F"/>
                </a:solidFill>
                <a:latin typeface="Lucida Sans Unicode"/>
                <a:cs typeface="Lucida Sans Unicode"/>
              </a:rPr>
              <a:t>AS</a:t>
            </a:r>
            <a:r>
              <a:rPr dirty="0" sz="2750" spc="-12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Lucida Sans Unicode"/>
                <a:cs typeface="Lucida Sans Unicode"/>
              </a:rPr>
              <a:t>avg_price, </a:t>
            </a:r>
            <a:r>
              <a:rPr dirty="0" sz="2750" spc="55">
                <a:solidFill>
                  <a:srgbClr val="0F0F0F"/>
                </a:solidFill>
                <a:latin typeface="Lucida Sans Unicode"/>
                <a:cs typeface="Lucida Sans Unicode"/>
              </a:rPr>
              <a:t>SUM(price)</a:t>
            </a:r>
            <a:r>
              <a:rPr dirty="0" sz="2750" spc="-19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70">
                <a:solidFill>
                  <a:srgbClr val="0F0F0F"/>
                </a:solidFill>
                <a:latin typeface="Lucida Sans Unicode"/>
                <a:cs typeface="Lucida Sans Unicode"/>
              </a:rPr>
              <a:t>AS</a:t>
            </a:r>
            <a:r>
              <a:rPr dirty="0" sz="2750" spc="-185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dirty="0" sz="2750" spc="-10">
                <a:solidFill>
                  <a:srgbClr val="0F0F0F"/>
                </a:solidFill>
                <a:latin typeface="Lucida Sans Unicode"/>
                <a:cs typeface="Lucida Sans Unicode"/>
              </a:rPr>
              <a:t>total_price</a:t>
            </a:r>
            <a:endParaRPr sz="2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750" spc="55">
                <a:solidFill>
                  <a:srgbClr val="0F0F0F"/>
                </a:solidFill>
                <a:latin typeface="Lucida Sans Unicode"/>
                <a:cs typeface="Lucida Sans Unicode"/>
              </a:rPr>
              <a:t>FROM</a:t>
            </a:r>
            <a:endParaRPr sz="2750">
              <a:latin typeface="Lucida Sans Unicode"/>
              <a:cs typeface="Lucida Sans Unicode"/>
            </a:endParaRPr>
          </a:p>
          <a:p>
            <a:pPr marL="356870">
              <a:lnSpc>
                <a:spcPct val="100000"/>
              </a:lnSpc>
              <a:spcBef>
                <a:spcPts val="525"/>
              </a:spcBef>
            </a:pPr>
            <a:r>
              <a:rPr dirty="0" sz="2750" spc="-10">
                <a:solidFill>
                  <a:srgbClr val="0F0F0F"/>
                </a:solidFill>
                <a:latin typeface="Lucida Sans Unicode"/>
                <a:cs typeface="Lucida Sans Unicode"/>
              </a:rPr>
              <a:t>data_excel;</a:t>
            </a:r>
            <a:endParaRPr sz="2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2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6" y="8995197"/>
                  </a:moveTo>
                  <a:lnTo>
                    <a:pt x="219070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70"/>
                  </a:lnTo>
                  <a:lnTo>
                    <a:pt x="48127" y="8913143"/>
                  </a:lnTo>
                  <a:lnTo>
                    <a:pt x="22266" y="8872467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7"/>
                  </a:lnTo>
                  <a:lnTo>
                    <a:pt x="17128898" y="8913143"/>
                  </a:lnTo>
                  <a:lnTo>
                    <a:pt x="17094972" y="8947070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6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9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385" y="2220014"/>
              <a:ext cx="11744324" cy="6400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47537" rIns="0" bIns="0" rtlCol="0" vert="horz">
            <a:spAutoFit/>
          </a:bodyPr>
          <a:lstStyle/>
          <a:p>
            <a:pPr marL="6861809">
              <a:lnSpc>
                <a:spcPct val="100000"/>
              </a:lnSpc>
              <a:spcBef>
                <a:spcPts val="110"/>
              </a:spcBef>
            </a:pPr>
            <a:r>
              <a:rPr dirty="0" sz="5200" spc="80"/>
              <a:t>Results</a:t>
            </a:r>
            <a:endParaRPr sz="5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87161" y="10286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2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6116" y="8285090"/>
              <a:ext cx="2601883" cy="200190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8880" y="2273843"/>
              <a:ext cx="12096749" cy="61531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176445" y="1473376"/>
            <a:ext cx="9164320" cy="3975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00" spc="65" b="1">
                <a:solidFill>
                  <a:srgbClr val="3652DD"/>
                </a:solidFill>
                <a:latin typeface="Tahoma"/>
                <a:cs typeface="Tahoma"/>
              </a:rPr>
              <a:t>Vérification</a:t>
            </a:r>
            <a:r>
              <a:rPr dirty="0" sz="2400" spc="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135" b="1">
                <a:solidFill>
                  <a:srgbClr val="3652DD"/>
                </a:solidFill>
                <a:latin typeface="Tahoma"/>
                <a:cs typeface="Tahoma"/>
              </a:rPr>
              <a:t>de</a:t>
            </a:r>
            <a:r>
              <a:rPr dirty="0" sz="2400" spc="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55" b="1">
                <a:solidFill>
                  <a:srgbClr val="3652DD"/>
                </a:solidFill>
                <a:latin typeface="Tahoma"/>
                <a:cs typeface="Tahoma"/>
              </a:rPr>
              <a:t>valeurs</a:t>
            </a:r>
            <a:r>
              <a:rPr dirty="0" sz="2400" spc="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110" b="1">
                <a:solidFill>
                  <a:srgbClr val="3652DD"/>
                </a:solidFill>
                <a:latin typeface="Tahoma"/>
                <a:cs typeface="Tahoma"/>
              </a:rPr>
              <a:t>manquantes</a:t>
            </a:r>
            <a:r>
              <a:rPr dirty="0" sz="2400" spc="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95" b="1">
                <a:solidFill>
                  <a:srgbClr val="3652DD"/>
                </a:solidFill>
                <a:latin typeface="Tahoma"/>
                <a:cs typeface="Tahoma"/>
              </a:rPr>
              <a:t>dans</a:t>
            </a:r>
            <a:r>
              <a:rPr dirty="0" sz="2400" spc="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la</a:t>
            </a:r>
            <a:r>
              <a:rPr dirty="0" sz="2400" spc="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105" b="1">
                <a:solidFill>
                  <a:srgbClr val="3652DD"/>
                </a:solidFill>
                <a:latin typeface="Tahoma"/>
                <a:cs typeface="Tahoma"/>
              </a:rPr>
              <a:t>colonne</a:t>
            </a:r>
            <a:r>
              <a:rPr dirty="0" sz="2400" spc="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-20" b="1">
                <a:solidFill>
                  <a:srgbClr val="3652DD"/>
                </a:solidFill>
                <a:latin typeface="Tahoma"/>
                <a:cs typeface="Tahoma"/>
              </a:rPr>
              <a:t>prix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87161" y="10286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2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5999" y="1898092"/>
              <a:ext cx="12820649" cy="67627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086767" y="1102953"/>
            <a:ext cx="6449060" cy="3975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00" spc="105" b="1">
                <a:solidFill>
                  <a:srgbClr val="3652DD"/>
                </a:solidFill>
                <a:latin typeface="Tahoma"/>
                <a:cs typeface="Tahoma"/>
              </a:rPr>
              <a:t>Pour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50" b="1">
                <a:solidFill>
                  <a:srgbClr val="3652DD"/>
                </a:solidFill>
                <a:latin typeface="Tahoma"/>
                <a:cs typeface="Tahoma"/>
              </a:rPr>
              <a:t>les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95" b="1">
                <a:solidFill>
                  <a:srgbClr val="3652DD"/>
                </a:solidFill>
                <a:latin typeface="Tahoma"/>
                <a:cs typeface="Tahoma"/>
              </a:rPr>
              <a:t>colonnes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95" b="1">
                <a:solidFill>
                  <a:srgbClr val="3652DD"/>
                </a:solidFill>
                <a:latin typeface="Tahoma"/>
                <a:cs typeface="Tahoma"/>
              </a:rPr>
              <a:t>qui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70" b="1">
                <a:solidFill>
                  <a:srgbClr val="3652DD"/>
                </a:solidFill>
                <a:latin typeface="Tahoma"/>
                <a:cs typeface="Tahoma"/>
              </a:rPr>
              <a:t>restent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-245" b="1">
                <a:solidFill>
                  <a:srgbClr val="3652DD"/>
                </a:solidFill>
                <a:latin typeface="Tahoma"/>
                <a:cs typeface="Tahoma"/>
              </a:rPr>
              <a:t>: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70" b="1">
                <a:solidFill>
                  <a:srgbClr val="3652DD"/>
                </a:solidFill>
                <a:latin typeface="Tahoma"/>
                <a:cs typeface="Tahoma"/>
              </a:rPr>
              <a:t>Features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87161" y="10286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2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5999" y="1763261"/>
              <a:ext cx="12820649" cy="67627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6247569" y="1173510"/>
            <a:ext cx="4503420" cy="3975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00" spc="105" b="1">
                <a:solidFill>
                  <a:srgbClr val="3652DD"/>
                </a:solidFill>
                <a:latin typeface="Tahoma"/>
                <a:cs typeface="Tahoma"/>
              </a:rPr>
              <a:t>Pour</a:t>
            </a:r>
            <a:r>
              <a:rPr dirty="0" sz="2400" spc="-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50" b="1">
                <a:solidFill>
                  <a:srgbClr val="3652DD"/>
                </a:solidFill>
                <a:latin typeface="Tahoma"/>
                <a:cs typeface="Tahoma"/>
              </a:rPr>
              <a:t>les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95" b="1">
                <a:solidFill>
                  <a:srgbClr val="3652DD"/>
                </a:solidFill>
                <a:latin typeface="Tahoma"/>
                <a:cs typeface="Tahoma"/>
              </a:rPr>
              <a:t>colonnes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65" b="1">
                <a:solidFill>
                  <a:srgbClr val="3652DD"/>
                </a:solidFill>
                <a:latin typeface="Tahoma"/>
                <a:cs typeface="Tahoma"/>
              </a:rPr>
              <a:t>features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3652DD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511" y="2609087"/>
              <a:ext cx="9653015" cy="4956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87161" y="10286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2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089397"/>
              <a:ext cx="2328931" cy="219760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1075" y="2247370"/>
              <a:ext cx="9496424" cy="655319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571972" y="1561570"/>
            <a:ext cx="5960745" cy="3975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400" spc="90" b="1">
                <a:solidFill>
                  <a:srgbClr val="3652DD"/>
                </a:solidFill>
                <a:latin typeface="Tahoma"/>
                <a:cs typeface="Tahoma"/>
              </a:rPr>
              <a:t>Supprimer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50" b="1">
                <a:solidFill>
                  <a:srgbClr val="3652DD"/>
                </a:solidFill>
                <a:latin typeface="Tahoma"/>
                <a:cs typeface="Tahoma"/>
              </a:rPr>
              <a:t>les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95" b="1">
                <a:solidFill>
                  <a:srgbClr val="3652DD"/>
                </a:solidFill>
                <a:latin typeface="Tahoma"/>
                <a:cs typeface="Tahoma"/>
              </a:rPr>
              <a:t>colonnes</a:t>
            </a:r>
            <a:r>
              <a:rPr dirty="0" sz="2400" spc="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90" b="1">
                <a:solidFill>
                  <a:srgbClr val="3652DD"/>
                </a:solidFill>
                <a:latin typeface="Tahoma"/>
                <a:cs typeface="Tahoma"/>
              </a:rPr>
              <a:t>URL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80" b="1">
                <a:solidFill>
                  <a:srgbClr val="3652DD"/>
                </a:solidFill>
                <a:latin typeface="Tahoma"/>
                <a:cs typeface="Tahoma"/>
              </a:rPr>
              <a:t>et</a:t>
            </a:r>
            <a:r>
              <a:rPr dirty="0" sz="240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170" b="1">
                <a:solidFill>
                  <a:srgbClr val="3652DD"/>
                </a:solidFill>
                <a:latin typeface="Tahoma"/>
                <a:cs typeface="Tahoma"/>
              </a:rPr>
              <a:t>UPC</a:t>
            </a:r>
            <a:r>
              <a:rPr dirty="0" sz="2400" spc="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2400" spc="-50" b="1">
                <a:solidFill>
                  <a:srgbClr val="3652DD"/>
                </a:solidFill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787161" y="832628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7" y="8995197"/>
                  </a:moveTo>
                  <a:lnTo>
                    <a:pt x="219069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70"/>
                  </a:lnTo>
                  <a:lnTo>
                    <a:pt x="48127" y="8913143"/>
                  </a:lnTo>
                  <a:lnTo>
                    <a:pt x="22266" y="8872467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7"/>
                  </a:lnTo>
                  <a:lnTo>
                    <a:pt x="17128898" y="8913143"/>
                  </a:lnTo>
                  <a:lnTo>
                    <a:pt x="17094972" y="8947070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7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9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606" y="2113389"/>
              <a:ext cx="9496424" cy="65531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31345" y="1250354"/>
            <a:ext cx="6936105" cy="45847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pc="110"/>
              <a:t>Supprimer</a:t>
            </a:r>
            <a:r>
              <a:rPr dirty="0" spc="-15"/>
              <a:t> </a:t>
            </a:r>
            <a:r>
              <a:rPr dirty="0" spc="55"/>
              <a:t>les</a:t>
            </a:r>
            <a:r>
              <a:rPr dirty="0" spc="-15"/>
              <a:t> </a:t>
            </a:r>
            <a:r>
              <a:rPr dirty="0" spc="114"/>
              <a:t>colonnes</a:t>
            </a:r>
            <a:r>
              <a:rPr dirty="0" spc="-10"/>
              <a:t> </a:t>
            </a:r>
            <a:r>
              <a:rPr dirty="0" spc="105"/>
              <a:t>URL</a:t>
            </a:r>
            <a:r>
              <a:rPr dirty="0" spc="-15"/>
              <a:t> </a:t>
            </a:r>
            <a:r>
              <a:rPr dirty="0" spc="90"/>
              <a:t>et</a:t>
            </a:r>
            <a:r>
              <a:rPr dirty="0" spc="-15"/>
              <a:t> </a:t>
            </a:r>
            <a:r>
              <a:rPr dirty="0" spc="200"/>
              <a:t>UPC</a:t>
            </a:r>
            <a:r>
              <a:rPr dirty="0" spc="-10"/>
              <a:t> </a:t>
            </a:r>
            <a:r>
              <a:rPr dirty="0" spc="-325"/>
              <a:t>: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1097224" y="2019396"/>
            <a:ext cx="4648200" cy="7340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CREATE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85">
                <a:solidFill>
                  <a:srgbClr val="0F0F0F"/>
                </a:solidFill>
                <a:latin typeface="Verdana"/>
                <a:cs typeface="Verdana"/>
              </a:rPr>
              <a:t>OR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100">
                <a:solidFill>
                  <a:srgbClr val="0F0F0F"/>
                </a:solidFill>
                <a:latin typeface="Verdana"/>
                <a:cs typeface="Verdana"/>
              </a:rPr>
              <a:t>REPLACE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VIEW</a:t>
            </a:r>
            <a:endParaRPr sz="2600">
              <a:latin typeface="Verdana"/>
              <a:cs typeface="Verdana"/>
            </a:endParaRPr>
          </a:p>
          <a:p>
            <a:pPr marL="12700" marR="27305">
              <a:lnSpc>
                <a:spcPct val="115399"/>
              </a:lnSpc>
            </a:pPr>
            <a:r>
              <a:rPr dirty="0" sz="2600" spc="-60">
                <a:solidFill>
                  <a:srgbClr val="0F0F0F"/>
                </a:solidFill>
                <a:latin typeface="Verdana"/>
                <a:cs typeface="Verdana"/>
              </a:rPr>
              <a:t>data_excel_sans_url_upc</a:t>
            </a:r>
            <a:r>
              <a:rPr dirty="0" sz="26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AS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SELECT</a:t>
            </a:r>
            <a:endParaRPr sz="2600">
              <a:latin typeface="Verdana"/>
              <a:cs typeface="Verdana"/>
            </a:endParaRPr>
          </a:p>
          <a:p>
            <a:pPr marL="358140" marR="1895475">
              <a:lnSpc>
                <a:spcPct val="115399"/>
              </a:lnSpc>
            </a:pP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availability, category, description, num_reviews, price, </a:t>
            </a:r>
            <a:r>
              <a:rPr dirty="0" sz="2600" spc="-80">
                <a:solidFill>
                  <a:srgbClr val="0F0F0F"/>
                </a:solidFill>
                <a:latin typeface="Verdana"/>
                <a:cs typeface="Verdana"/>
              </a:rPr>
              <a:t>price_excl_tax,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price_incl_tax,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product_type, stars,</a:t>
            </a:r>
            <a:endParaRPr sz="2600">
              <a:latin typeface="Verdana"/>
              <a:cs typeface="Verdana"/>
            </a:endParaRPr>
          </a:p>
          <a:p>
            <a:pPr algn="r" marL="12700" marR="3587115" indent="345440">
              <a:lnSpc>
                <a:spcPct val="115399"/>
              </a:lnSpc>
            </a:pP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tax,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title </a:t>
            </a:r>
            <a:r>
              <a:rPr dirty="0" sz="2600" spc="125">
                <a:solidFill>
                  <a:srgbClr val="0F0F0F"/>
                </a:solidFill>
                <a:latin typeface="Verdana"/>
                <a:cs typeface="Verdana"/>
              </a:rPr>
              <a:t>FROM</a:t>
            </a:r>
            <a:endParaRPr sz="2600">
              <a:latin typeface="Verdana"/>
              <a:cs typeface="Verdana"/>
            </a:endParaRPr>
          </a:p>
          <a:p>
            <a:pPr marL="358140">
              <a:lnSpc>
                <a:spcPct val="100000"/>
              </a:lnSpc>
              <a:spcBef>
                <a:spcPts val="475"/>
              </a:spcBef>
            </a:pP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data_excel;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787161" y="10286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2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90"/>
              <a:ext cx="2601883" cy="20019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1336" y="2020663"/>
              <a:ext cx="7667624" cy="62674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0143" rIns="0" bIns="0" rtlCol="0" vert="horz">
            <a:spAutoFit/>
          </a:bodyPr>
          <a:lstStyle/>
          <a:p>
            <a:pPr marL="5830570">
              <a:lnSpc>
                <a:spcPct val="100000"/>
              </a:lnSpc>
              <a:spcBef>
                <a:spcPts val="140"/>
              </a:spcBef>
            </a:pPr>
            <a:r>
              <a:rPr dirty="0" spc="120"/>
              <a:t>Renomer</a:t>
            </a:r>
            <a:r>
              <a:rPr dirty="0" spc="-15"/>
              <a:t> </a:t>
            </a:r>
            <a:r>
              <a:rPr dirty="0" spc="-10"/>
              <a:t>data_excel: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4479429" y="8504156"/>
            <a:ext cx="626999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ALTER</a:t>
            </a:r>
            <a:r>
              <a:rPr dirty="0" sz="26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VIEW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0F0F0F"/>
                </a:solidFill>
                <a:latin typeface="Verdana"/>
                <a:cs typeface="Verdana"/>
              </a:rPr>
              <a:t>data_excel_sans_url_upc </a:t>
            </a:r>
            <a:r>
              <a:rPr dirty="0" sz="2600" spc="120">
                <a:solidFill>
                  <a:srgbClr val="0F0F0F"/>
                </a:solidFill>
                <a:latin typeface="Verdana"/>
                <a:cs typeface="Verdana"/>
              </a:rPr>
              <a:t>RENAME</a:t>
            </a:r>
            <a:r>
              <a:rPr dirty="0" sz="2600" spc="-23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TO</a:t>
            </a:r>
            <a:r>
              <a:rPr dirty="0" sz="2600" spc="-229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data_train;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787161" y="787015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5" y="8995197"/>
                  </a:moveTo>
                  <a:lnTo>
                    <a:pt x="219070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5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9048" y="1984876"/>
              <a:ext cx="9991724" cy="66008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0142" rIns="0" bIns="0" rtlCol="0" vert="horz">
            <a:spAutoFit/>
          </a:bodyPr>
          <a:lstStyle/>
          <a:p>
            <a:pPr marL="5799455">
              <a:lnSpc>
                <a:spcPct val="100000"/>
              </a:lnSpc>
              <a:spcBef>
                <a:spcPts val="140"/>
              </a:spcBef>
            </a:pPr>
            <a:r>
              <a:rPr dirty="0" spc="85"/>
              <a:t>Voir</a:t>
            </a:r>
            <a:r>
              <a:rPr dirty="0" spc="-10"/>
              <a:t> </a:t>
            </a:r>
            <a:r>
              <a:rPr dirty="0" spc="90"/>
              <a:t>nouvelle</a:t>
            </a:r>
            <a:r>
              <a:rPr dirty="0" spc="-5"/>
              <a:t> </a:t>
            </a:r>
            <a:r>
              <a:rPr dirty="0" spc="80"/>
              <a:t>dataset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787161" y="787015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5" y="8995197"/>
                  </a:moveTo>
                  <a:lnTo>
                    <a:pt x="219070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5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0789" y="1914998"/>
              <a:ext cx="10687049" cy="64579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0142" rIns="0" bIns="0" rtlCol="0" vert="horz">
            <a:spAutoFit/>
          </a:bodyPr>
          <a:lstStyle/>
          <a:p>
            <a:pPr marL="3298825">
              <a:lnSpc>
                <a:spcPct val="100000"/>
              </a:lnSpc>
              <a:spcBef>
                <a:spcPts val="140"/>
              </a:spcBef>
            </a:pPr>
            <a:r>
              <a:rPr dirty="0" spc="85"/>
              <a:t>Exportation</a:t>
            </a:r>
            <a:r>
              <a:rPr dirty="0" spc="35"/>
              <a:t> </a:t>
            </a:r>
            <a:r>
              <a:rPr dirty="0" spc="155"/>
              <a:t>de</a:t>
            </a:r>
            <a:r>
              <a:rPr dirty="0" spc="40"/>
              <a:t> </a:t>
            </a:r>
            <a:r>
              <a:rPr dirty="0"/>
              <a:t>data_train</a:t>
            </a:r>
            <a:r>
              <a:rPr dirty="0" spc="40"/>
              <a:t> </a:t>
            </a:r>
            <a:r>
              <a:rPr dirty="0" spc="90"/>
              <a:t>et</a:t>
            </a:r>
            <a:r>
              <a:rPr dirty="0" spc="40"/>
              <a:t> </a:t>
            </a:r>
            <a:r>
              <a:rPr dirty="0" spc="65"/>
              <a:t>tt</a:t>
            </a:r>
            <a:r>
              <a:rPr dirty="0" spc="35"/>
              <a:t> </a:t>
            </a:r>
            <a:r>
              <a:rPr dirty="0" spc="55"/>
              <a:t>les</a:t>
            </a:r>
            <a:r>
              <a:rPr dirty="0" spc="40"/>
              <a:t> </a:t>
            </a:r>
            <a:r>
              <a:rPr dirty="0" spc="65"/>
              <a:t>fichiers</a:t>
            </a:r>
            <a:r>
              <a:rPr dirty="0" spc="40"/>
              <a:t> </a:t>
            </a:r>
            <a:r>
              <a:rPr dirty="0" spc="65"/>
              <a:t>resultants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2671" y="2624327"/>
              <a:ext cx="11759183" cy="474573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134378" y="2394535"/>
              <a:ext cx="209550" cy="4933950"/>
            </a:xfrm>
            <a:custGeom>
              <a:avLst/>
              <a:gdLst/>
              <a:ahLst/>
              <a:cxnLst/>
              <a:rect l="l" t="t" r="r" b="b"/>
              <a:pathLst>
                <a:path w="209550" h="4933950">
                  <a:moveTo>
                    <a:pt x="0" y="0"/>
                  </a:moveTo>
                  <a:lnTo>
                    <a:pt x="209550" y="0"/>
                  </a:lnTo>
                  <a:lnTo>
                    <a:pt x="209550" y="4933942"/>
                  </a:lnTo>
                  <a:lnTo>
                    <a:pt x="0" y="493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901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6" y="8995197"/>
                  </a:moveTo>
                  <a:lnTo>
                    <a:pt x="219069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1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1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6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9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5805" y="3484767"/>
              <a:ext cx="11772899" cy="33146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46703" rIns="0" bIns="0" rtlCol="0" vert="horz">
            <a:spAutoFit/>
          </a:bodyPr>
          <a:lstStyle/>
          <a:p>
            <a:pPr marL="3635375" marR="5080" indent="-998219">
              <a:lnSpc>
                <a:spcPct val="101000"/>
              </a:lnSpc>
              <a:spcBef>
                <a:spcPts val="90"/>
              </a:spcBef>
            </a:pPr>
            <a:r>
              <a:rPr dirty="0" sz="3900" spc="60"/>
              <a:t>Importation</a:t>
            </a:r>
            <a:r>
              <a:rPr dirty="0" sz="3900"/>
              <a:t> </a:t>
            </a:r>
            <a:r>
              <a:rPr dirty="0" sz="3900" spc="160"/>
              <a:t>des</a:t>
            </a:r>
            <a:r>
              <a:rPr dirty="0" sz="3900"/>
              <a:t> </a:t>
            </a:r>
            <a:r>
              <a:rPr dirty="0" sz="3900" spc="125"/>
              <a:t>bibliothèques</a:t>
            </a:r>
            <a:r>
              <a:rPr dirty="0" sz="3900"/>
              <a:t> </a:t>
            </a:r>
            <a:r>
              <a:rPr dirty="0" sz="3900" spc="100"/>
              <a:t>nécessaires</a:t>
            </a:r>
            <a:r>
              <a:rPr dirty="0" sz="3900"/>
              <a:t> </a:t>
            </a:r>
            <a:r>
              <a:rPr dirty="0" sz="3900" spc="90"/>
              <a:t>et </a:t>
            </a:r>
            <a:r>
              <a:rPr dirty="0" sz="3900" spc="145"/>
              <a:t>Téléchargement</a:t>
            </a:r>
            <a:r>
              <a:rPr dirty="0" sz="3900" spc="10"/>
              <a:t> </a:t>
            </a:r>
            <a:r>
              <a:rPr dirty="0" sz="3900" spc="160"/>
              <a:t>des</a:t>
            </a:r>
            <a:r>
              <a:rPr dirty="0" sz="3900" spc="10"/>
              <a:t> </a:t>
            </a:r>
            <a:r>
              <a:rPr dirty="0" sz="3900"/>
              <a:t>jeux</a:t>
            </a:r>
            <a:r>
              <a:rPr dirty="0" sz="3900" spc="10"/>
              <a:t> </a:t>
            </a:r>
            <a:r>
              <a:rPr dirty="0" sz="3900" spc="210"/>
              <a:t>de</a:t>
            </a:r>
            <a:r>
              <a:rPr dirty="0" sz="3900" spc="10"/>
              <a:t> </a:t>
            </a:r>
            <a:r>
              <a:rPr dirty="0" sz="3900" spc="155"/>
              <a:t>données</a:t>
            </a:r>
            <a:endParaRPr sz="3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901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2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90"/>
              <a:ext cx="2601883" cy="20019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1749" y="2928093"/>
              <a:ext cx="12934949" cy="35813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69923" rIns="0" bIns="0" rtlCol="0" vert="horz">
            <a:spAutoFit/>
          </a:bodyPr>
          <a:lstStyle/>
          <a:p>
            <a:pPr marL="716915">
              <a:lnSpc>
                <a:spcPct val="100000"/>
              </a:lnSpc>
              <a:spcBef>
                <a:spcPts val="135"/>
              </a:spcBef>
            </a:pPr>
            <a:r>
              <a:rPr dirty="0" sz="3900" spc="145"/>
              <a:t>Affichage</a:t>
            </a:r>
            <a:r>
              <a:rPr dirty="0" sz="3900"/>
              <a:t> </a:t>
            </a:r>
            <a:r>
              <a:rPr dirty="0" sz="3900" spc="160"/>
              <a:t>des</a:t>
            </a:r>
            <a:r>
              <a:rPr dirty="0" sz="3900"/>
              <a:t> </a:t>
            </a:r>
            <a:r>
              <a:rPr dirty="0" sz="3900" spc="-390"/>
              <a:t>10</a:t>
            </a:r>
            <a:r>
              <a:rPr dirty="0" sz="3900" spc="5"/>
              <a:t> </a:t>
            </a:r>
            <a:r>
              <a:rPr dirty="0" sz="3900" spc="120"/>
              <a:t>premières</a:t>
            </a:r>
            <a:r>
              <a:rPr dirty="0" sz="3900"/>
              <a:t> </a:t>
            </a:r>
            <a:r>
              <a:rPr dirty="0" sz="3900" spc="114"/>
              <a:t>lignes</a:t>
            </a:r>
            <a:r>
              <a:rPr dirty="0" sz="3900"/>
              <a:t> </a:t>
            </a:r>
            <a:r>
              <a:rPr dirty="0" sz="3900" spc="210"/>
              <a:t>de</a:t>
            </a:r>
            <a:r>
              <a:rPr dirty="0" sz="3900" spc="5"/>
              <a:t> </a:t>
            </a:r>
            <a:r>
              <a:rPr dirty="0" sz="3900"/>
              <a:t>la </a:t>
            </a:r>
            <a:r>
              <a:rPr dirty="0" sz="3900" spc="120"/>
              <a:t>dataframe</a:t>
            </a:r>
            <a:r>
              <a:rPr dirty="0" sz="3900"/>
              <a:t> </a:t>
            </a:r>
            <a:r>
              <a:rPr dirty="0" sz="3900" spc="-10"/>
              <a:t>data_train</a:t>
            </a:r>
            <a:endParaRPr sz="3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900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7990" y="3434162"/>
              <a:ext cx="11830048" cy="46577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5335" y="1235925"/>
            <a:ext cx="16055340" cy="17799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 indent="-635">
              <a:lnSpc>
                <a:spcPct val="101000"/>
              </a:lnSpc>
              <a:spcBef>
                <a:spcPts val="90"/>
              </a:spcBef>
            </a:pPr>
            <a:r>
              <a:rPr dirty="0" sz="3800" spc="165"/>
              <a:t>Résumé</a:t>
            </a:r>
            <a:r>
              <a:rPr dirty="0" sz="3800" spc="-20"/>
              <a:t> </a:t>
            </a:r>
            <a:r>
              <a:rPr dirty="0" sz="3800" spc="85"/>
              <a:t>sur</a:t>
            </a:r>
            <a:r>
              <a:rPr dirty="0" sz="3800" spc="-15"/>
              <a:t> </a:t>
            </a:r>
            <a:r>
              <a:rPr dirty="0" sz="3800" spc="75"/>
              <a:t>le</a:t>
            </a:r>
            <a:r>
              <a:rPr dirty="0" sz="3800" spc="-15"/>
              <a:t> </a:t>
            </a:r>
            <a:r>
              <a:rPr dirty="0" sz="3800" spc="180"/>
              <a:t>nombre</a:t>
            </a:r>
            <a:r>
              <a:rPr dirty="0" sz="3800" spc="-20"/>
              <a:t> </a:t>
            </a:r>
            <a:r>
              <a:rPr dirty="0" sz="3800" spc="70"/>
              <a:t>d'entrées,</a:t>
            </a:r>
            <a:r>
              <a:rPr dirty="0" sz="3800" spc="-15"/>
              <a:t> </a:t>
            </a:r>
            <a:r>
              <a:rPr dirty="0" sz="3800" spc="75"/>
              <a:t>le</a:t>
            </a:r>
            <a:r>
              <a:rPr dirty="0" sz="3800" spc="-15"/>
              <a:t> </a:t>
            </a:r>
            <a:r>
              <a:rPr dirty="0" sz="3800" spc="180"/>
              <a:t>nombre</a:t>
            </a:r>
            <a:r>
              <a:rPr dirty="0" sz="3800" spc="-20"/>
              <a:t> </a:t>
            </a:r>
            <a:r>
              <a:rPr dirty="0" sz="3800" spc="204"/>
              <a:t>de</a:t>
            </a:r>
            <a:r>
              <a:rPr dirty="0" sz="3800" spc="-15"/>
              <a:t> </a:t>
            </a:r>
            <a:r>
              <a:rPr dirty="0" sz="3800" spc="140"/>
              <a:t>colonnes</a:t>
            </a:r>
            <a:r>
              <a:rPr dirty="0" sz="3800" spc="-15"/>
              <a:t> </a:t>
            </a:r>
            <a:r>
              <a:rPr dirty="0" sz="3800" spc="145"/>
              <a:t>non </a:t>
            </a:r>
            <a:r>
              <a:rPr dirty="0" sz="3800" spc="55"/>
              <a:t>nulles,</a:t>
            </a:r>
            <a:r>
              <a:rPr dirty="0" sz="3800" spc="-15"/>
              <a:t> </a:t>
            </a:r>
            <a:r>
              <a:rPr dirty="0" sz="3800" spc="75"/>
              <a:t>le</a:t>
            </a:r>
            <a:r>
              <a:rPr dirty="0" sz="3800" spc="-15"/>
              <a:t> </a:t>
            </a:r>
            <a:r>
              <a:rPr dirty="0" sz="3800" spc="140"/>
              <a:t>type</a:t>
            </a:r>
            <a:r>
              <a:rPr dirty="0" sz="3800" spc="-10"/>
              <a:t> </a:t>
            </a:r>
            <a:r>
              <a:rPr dirty="0" sz="3800" spc="204"/>
              <a:t>de</a:t>
            </a:r>
            <a:r>
              <a:rPr dirty="0" sz="3800" spc="-15"/>
              <a:t> </a:t>
            </a:r>
            <a:r>
              <a:rPr dirty="0" sz="3800" spc="165"/>
              <a:t>données</a:t>
            </a:r>
            <a:r>
              <a:rPr dirty="0" sz="3800" spc="-15"/>
              <a:t> </a:t>
            </a:r>
            <a:r>
              <a:rPr dirty="0" sz="3800" spc="204"/>
              <a:t>de</a:t>
            </a:r>
            <a:r>
              <a:rPr dirty="0" sz="3800" spc="-10"/>
              <a:t> </a:t>
            </a:r>
            <a:r>
              <a:rPr dirty="0" sz="3800" spc="185"/>
              <a:t>chaque</a:t>
            </a:r>
            <a:r>
              <a:rPr dirty="0" sz="3800" spc="-15"/>
              <a:t> </a:t>
            </a:r>
            <a:r>
              <a:rPr dirty="0" sz="3800" spc="150"/>
              <a:t>colonne</a:t>
            </a:r>
            <a:r>
              <a:rPr dirty="0" sz="3800" spc="-15"/>
              <a:t> </a:t>
            </a:r>
            <a:r>
              <a:rPr dirty="0" sz="3800" spc="120"/>
              <a:t>et</a:t>
            </a:r>
            <a:r>
              <a:rPr dirty="0" sz="3800" spc="-10"/>
              <a:t> </a:t>
            </a:r>
            <a:r>
              <a:rPr dirty="0" sz="3800"/>
              <a:t>la</a:t>
            </a:r>
            <a:r>
              <a:rPr dirty="0" sz="3800" spc="-15"/>
              <a:t> </a:t>
            </a:r>
            <a:r>
              <a:rPr dirty="0" sz="3800" spc="125"/>
              <a:t>quantité</a:t>
            </a:r>
            <a:r>
              <a:rPr dirty="0" sz="3800" spc="-15"/>
              <a:t> </a:t>
            </a:r>
            <a:r>
              <a:rPr dirty="0" sz="3800" spc="180"/>
              <a:t>de </a:t>
            </a:r>
            <a:r>
              <a:rPr dirty="0" sz="3800" spc="175"/>
              <a:t>mémoire</a:t>
            </a:r>
            <a:r>
              <a:rPr dirty="0" sz="3800" spc="-30"/>
              <a:t> </a:t>
            </a:r>
            <a:r>
              <a:rPr dirty="0" sz="3800" spc="70"/>
              <a:t>utilisée</a:t>
            </a:r>
            <a:endParaRPr sz="3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8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9345" y="3343483"/>
              <a:ext cx="11553824" cy="61055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2635885">
              <a:lnSpc>
                <a:spcPct val="100000"/>
              </a:lnSpc>
              <a:spcBef>
                <a:spcPts val="135"/>
              </a:spcBef>
            </a:pPr>
            <a:r>
              <a:rPr dirty="0" sz="3900" spc="150"/>
              <a:t>Histogramme</a:t>
            </a:r>
            <a:r>
              <a:rPr dirty="0" sz="3900" spc="-5"/>
              <a:t> </a:t>
            </a:r>
            <a:r>
              <a:rPr dirty="0" sz="3900" spc="210"/>
              <a:t>de</a:t>
            </a:r>
            <a:r>
              <a:rPr dirty="0" sz="3900"/>
              <a:t> la</a:t>
            </a:r>
            <a:r>
              <a:rPr dirty="0" sz="3900" spc="-5"/>
              <a:t> </a:t>
            </a:r>
            <a:r>
              <a:rPr dirty="0" sz="3900" spc="100"/>
              <a:t>distribution</a:t>
            </a:r>
            <a:r>
              <a:rPr dirty="0" sz="3900"/>
              <a:t> </a:t>
            </a:r>
            <a:r>
              <a:rPr dirty="0" sz="3900" spc="160"/>
              <a:t>des</a:t>
            </a:r>
            <a:r>
              <a:rPr dirty="0" sz="3900" spc="-5"/>
              <a:t> </a:t>
            </a:r>
            <a:r>
              <a:rPr dirty="0" sz="3900" spc="45"/>
              <a:t>Prix</a:t>
            </a:r>
            <a:endParaRPr sz="3900"/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6667" y="1990829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439447" y="1739356"/>
            <a:ext cx="1584198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2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2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0F0F0F"/>
                </a:solidFill>
                <a:latin typeface="Verdana"/>
                <a:cs typeface="Verdana"/>
              </a:rPr>
              <a:t>semblent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être</a:t>
            </a:r>
            <a:r>
              <a:rPr dirty="0" sz="2600" spc="-2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distribués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sur</a:t>
            </a:r>
            <a:r>
              <a:rPr dirty="0" sz="2600" spc="-2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une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110">
                <a:solidFill>
                  <a:srgbClr val="0F0F0F"/>
                </a:solidFill>
                <a:latin typeface="Verdana"/>
                <a:cs typeface="Verdana"/>
              </a:rPr>
              <a:t>gamme</a:t>
            </a:r>
            <a:r>
              <a:rPr dirty="0" sz="2600" spc="-2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avec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plusieurs</a:t>
            </a:r>
            <a:r>
              <a:rPr dirty="0" sz="2600" spc="-2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0F0F0F"/>
                </a:solidFill>
                <a:latin typeface="Verdana"/>
                <a:cs typeface="Verdana"/>
              </a:rPr>
              <a:t>pics,</a:t>
            </a:r>
            <a:r>
              <a:rPr dirty="0" sz="2600" spc="-2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0F0F0F"/>
                </a:solidFill>
                <a:latin typeface="Verdana"/>
                <a:cs typeface="Verdana"/>
              </a:rPr>
              <a:t>indiquant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qu'il</a:t>
            </a:r>
            <a:r>
              <a:rPr dirty="0" sz="2600" spc="-2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45">
                <a:solidFill>
                  <a:srgbClr val="0F0F0F"/>
                </a:solidFill>
                <a:latin typeface="Verdana"/>
                <a:cs typeface="Verdana"/>
              </a:rPr>
              <a:t>y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a</a:t>
            </a:r>
            <a:r>
              <a:rPr dirty="0" sz="2600" spc="-2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des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groupes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0F0F0F"/>
                </a:solidFill>
                <a:latin typeface="Verdana"/>
                <a:cs typeface="Verdana"/>
              </a:rPr>
              <a:t>livres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à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points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spécifiques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sont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plus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courants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5">
                <a:solidFill>
                  <a:srgbClr val="0F0F0F"/>
                </a:solidFill>
                <a:latin typeface="Verdana"/>
                <a:cs typeface="Verdana"/>
              </a:rPr>
              <a:t>que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0F0F0F"/>
                </a:solidFill>
                <a:latin typeface="Verdana"/>
                <a:cs typeface="Verdana"/>
              </a:rPr>
              <a:t>d'autres.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Cela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pourrait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refléter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différentes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catégories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ou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genres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0F0F0F"/>
                </a:solidFill>
                <a:latin typeface="Verdana"/>
                <a:cs typeface="Verdana"/>
              </a:rPr>
              <a:t>livres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0F0F0F"/>
                </a:solidFill>
                <a:latin typeface="Verdana"/>
                <a:cs typeface="Verdana"/>
              </a:rPr>
              <a:t>ont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5">
                <a:solidFill>
                  <a:srgbClr val="0F0F0F"/>
                </a:solidFill>
                <a:latin typeface="Verdana"/>
                <a:cs typeface="Verdana"/>
              </a:rPr>
              <a:t>gammes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typiques.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973730" cy="895937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1558" y="3469123"/>
            <a:ext cx="6305779" cy="52912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4327" y="3193915"/>
            <a:ext cx="1170030" cy="106874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18719" y="7908373"/>
            <a:ext cx="961679" cy="74037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3883" y="7391358"/>
            <a:ext cx="471321" cy="4713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88791" y="5429249"/>
            <a:ext cx="3024887" cy="529126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Intégration</a:t>
            </a:r>
            <a:r>
              <a:rPr dirty="0" spc="-114"/>
              <a:t> </a:t>
            </a:r>
            <a:r>
              <a:rPr dirty="0" spc="70"/>
              <a:t>de</a:t>
            </a:r>
            <a:r>
              <a:rPr dirty="0" spc="-110"/>
              <a:t> </a:t>
            </a:r>
            <a:r>
              <a:rPr dirty="0"/>
              <a:t>Données</a:t>
            </a:r>
            <a:r>
              <a:rPr dirty="0" spc="-110"/>
              <a:t> </a:t>
            </a:r>
            <a:r>
              <a:rPr dirty="0" spc="-10"/>
              <a:t>Hétérogènes</a:t>
            </a:r>
          </a:p>
          <a:p>
            <a:pPr marL="12700" marR="118110">
              <a:lnSpc>
                <a:spcPct val="114599"/>
              </a:lnSpc>
              <a:spcBef>
                <a:spcPts val="2100"/>
              </a:spcBef>
            </a:pPr>
            <a:r>
              <a:rPr dirty="0" sz="1800">
                <a:solidFill>
                  <a:srgbClr val="0F0F0F"/>
                </a:solidFill>
              </a:rPr>
              <a:t>LElle</a:t>
            </a:r>
            <a:r>
              <a:rPr dirty="0" sz="1800" spc="-80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met</a:t>
            </a:r>
            <a:r>
              <a:rPr dirty="0" sz="1800" spc="-7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en</a:t>
            </a:r>
            <a:r>
              <a:rPr dirty="0" sz="1800" spc="-7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lumière</a:t>
            </a:r>
            <a:r>
              <a:rPr dirty="0" sz="1800" spc="-75">
                <a:solidFill>
                  <a:srgbClr val="0F0F0F"/>
                </a:solidFill>
              </a:rPr>
              <a:t> </a:t>
            </a:r>
            <a:r>
              <a:rPr dirty="0" sz="1800" spc="-20">
                <a:solidFill>
                  <a:srgbClr val="0F0F0F"/>
                </a:solidFill>
              </a:rPr>
              <a:t>le</a:t>
            </a:r>
            <a:r>
              <a:rPr dirty="0" sz="1800" spc="-7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défi</a:t>
            </a:r>
            <a:r>
              <a:rPr dirty="0" sz="1800" spc="-80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de</a:t>
            </a:r>
            <a:r>
              <a:rPr dirty="0" sz="1800" spc="-7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combiner</a:t>
            </a:r>
            <a:r>
              <a:rPr dirty="0" sz="1800" spc="-7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des</a:t>
            </a:r>
            <a:r>
              <a:rPr dirty="0" sz="1800" spc="-7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données</a:t>
            </a:r>
            <a:r>
              <a:rPr dirty="0" sz="1800" spc="-75">
                <a:solidFill>
                  <a:srgbClr val="0F0F0F"/>
                </a:solidFill>
              </a:rPr>
              <a:t> </a:t>
            </a:r>
            <a:r>
              <a:rPr dirty="0" sz="1800" spc="-35">
                <a:solidFill>
                  <a:srgbClr val="0F0F0F"/>
                </a:solidFill>
              </a:rPr>
              <a:t>issues</a:t>
            </a:r>
            <a:r>
              <a:rPr dirty="0" sz="1800" spc="-75">
                <a:solidFill>
                  <a:srgbClr val="0F0F0F"/>
                </a:solidFill>
              </a:rPr>
              <a:t> </a:t>
            </a:r>
            <a:r>
              <a:rPr dirty="0" sz="1800" spc="-25">
                <a:solidFill>
                  <a:srgbClr val="0F0F0F"/>
                </a:solidFill>
              </a:rPr>
              <a:t>de </a:t>
            </a:r>
            <a:r>
              <a:rPr dirty="0" sz="1800" spc="-10">
                <a:solidFill>
                  <a:srgbClr val="0F0F0F"/>
                </a:solidFill>
              </a:rPr>
              <a:t>sources</a:t>
            </a:r>
            <a:r>
              <a:rPr dirty="0" sz="1800" spc="-130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et</a:t>
            </a:r>
            <a:r>
              <a:rPr dirty="0" sz="1800" spc="-12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de</a:t>
            </a:r>
            <a:r>
              <a:rPr dirty="0" sz="1800" spc="-125">
                <a:solidFill>
                  <a:srgbClr val="0F0F0F"/>
                </a:solidFill>
              </a:rPr>
              <a:t> </a:t>
            </a:r>
            <a:r>
              <a:rPr dirty="0" sz="1800" spc="-10">
                <a:solidFill>
                  <a:srgbClr val="0F0F0F"/>
                </a:solidFill>
              </a:rPr>
              <a:t>formats</a:t>
            </a:r>
            <a:r>
              <a:rPr dirty="0" sz="1800" spc="-125">
                <a:solidFill>
                  <a:srgbClr val="0F0F0F"/>
                </a:solidFill>
              </a:rPr>
              <a:t> </a:t>
            </a:r>
            <a:r>
              <a:rPr dirty="0" sz="1800" spc="-85">
                <a:solidFill>
                  <a:srgbClr val="0F0F0F"/>
                </a:solidFill>
              </a:rPr>
              <a:t>variés,</a:t>
            </a:r>
            <a:r>
              <a:rPr dirty="0" sz="1800" spc="-125">
                <a:solidFill>
                  <a:srgbClr val="0F0F0F"/>
                </a:solidFill>
              </a:rPr>
              <a:t> </a:t>
            </a:r>
            <a:r>
              <a:rPr dirty="0" sz="1800" spc="65">
                <a:solidFill>
                  <a:srgbClr val="0F0F0F"/>
                </a:solidFill>
              </a:rPr>
              <a:t>un</a:t>
            </a:r>
            <a:r>
              <a:rPr dirty="0" sz="1800" spc="-125">
                <a:solidFill>
                  <a:srgbClr val="0F0F0F"/>
                </a:solidFill>
              </a:rPr>
              <a:t> </a:t>
            </a:r>
            <a:r>
              <a:rPr dirty="0" sz="1800" spc="-10">
                <a:solidFill>
                  <a:srgbClr val="0F0F0F"/>
                </a:solidFill>
              </a:rPr>
              <a:t>enjeu</a:t>
            </a:r>
            <a:r>
              <a:rPr dirty="0" sz="1800" spc="-125">
                <a:solidFill>
                  <a:srgbClr val="0F0F0F"/>
                </a:solidFill>
              </a:rPr>
              <a:t> </a:t>
            </a:r>
            <a:r>
              <a:rPr dirty="0" sz="1800" spc="-10">
                <a:solidFill>
                  <a:srgbClr val="0F0F0F"/>
                </a:solidFill>
              </a:rPr>
              <a:t>majeur</a:t>
            </a:r>
            <a:r>
              <a:rPr dirty="0" sz="1800" spc="-12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dans</a:t>
            </a:r>
            <a:r>
              <a:rPr dirty="0" sz="1800" spc="-130">
                <a:solidFill>
                  <a:srgbClr val="0F0F0F"/>
                </a:solidFill>
              </a:rPr>
              <a:t> </a:t>
            </a:r>
            <a:r>
              <a:rPr dirty="0" sz="1800" spc="-25">
                <a:solidFill>
                  <a:srgbClr val="0F0F0F"/>
                </a:solidFill>
              </a:rPr>
              <a:t>de </a:t>
            </a:r>
            <a:r>
              <a:rPr dirty="0" sz="1800">
                <a:solidFill>
                  <a:srgbClr val="0F0F0F"/>
                </a:solidFill>
              </a:rPr>
              <a:t>nombreuses</a:t>
            </a:r>
            <a:r>
              <a:rPr dirty="0" sz="1800" spc="10">
                <a:solidFill>
                  <a:srgbClr val="0F0F0F"/>
                </a:solidFill>
              </a:rPr>
              <a:t> </a:t>
            </a:r>
            <a:r>
              <a:rPr dirty="0" sz="1800" spc="-10">
                <a:solidFill>
                  <a:srgbClr val="0F0F0F"/>
                </a:solidFill>
              </a:rPr>
              <a:t>organisations.</a:t>
            </a:r>
            <a:endParaRPr sz="180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800"/>
          </a:p>
          <a:p>
            <a:pPr marL="193040">
              <a:lnSpc>
                <a:spcPct val="100000"/>
              </a:lnSpc>
            </a:pPr>
            <a:r>
              <a:rPr dirty="0"/>
              <a:t>Rôle</a:t>
            </a:r>
            <a:r>
              <a:rPr dirty="0" spc="-195"/>
              <a:t> </a:t>
            </a:r>
            <a:r>
              <a:rPr dirty="0" spc="70"/>
              <a:t>de</a:t>
            </a:r>
            <a:r>
              <a:rPr dirty="0" spc="-190"/>
              <a:t> </a:t>
            </a:r>
            <a:r>
              <a:rPr dirty="0" spc="65"/>
              <a:t>Denodo</a:t>
            </a:r>
          </a:p>
          <a:p>
            <a:pPr marL="12700" marR="5080">
              <a:lnSpc>
                <a:spcPct val="114599"/>
              </a:lnSpc>
              <a:spcBef>
                <a:spcPts val="2400"/>
              </a:spcBef>
            </a:pPr>
            <a:r>
              <a:rPr dirty="0" sz="1800">
                <a:solidFill>
                  <a:srgbClr val="0F0F0F"/>
                </a:solidFill>
              </a:rPr>
              <a:t>La</a:t>
            </a:r>
            <a:r>
              <a:rPr dirty="0" sz="1800" spc="-5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question</a:t>
            </a:r>
            <a:r>
              <a:rPr dirty="0" sz="1800" spc="-60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souligne</a:t>
            </a:r>
            <a:r>
              <a:rPr dirty="0" sz="1800" spc="-5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l'importance</a:t>
            </a:r>
            <a:r>
              <a:rPr dirty="0" sz="1800" spc="-5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de</a:t>
            </a:r>
            <a:r>
              <a:rPr dirty="0" sz="1800" spc="-5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Denodo</a:t>
            </a:r>
            <a:r>
              <a:rPr dirty="0" sz="1800" spc="-5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en</a:t>
            </a:r>
            <a:r>
              <a:rPr dirty="0" sz="1800" spc="-5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tant</a:t>
            </a:r>
            <a:r>
              <a:rPr dirty="0" sz="1800" spc="-5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qu'outil</a:t>
            </a:r>
            <a:r>
              <a:rPr dirty="0" sz="1800" spc="-55">
                <a:solidFill>
                  <a:srgbClr val="0F0F0F"/>
                </a:solidFill>
              </a:rPr>
              <a:t> </a:t>
            </a:r>
            <a:r>
              <a:rPr dirty="0" sz="1800" spc="-25">
                <a:solidFill>
                  <a:srgbClr val="0F0F0F"/>
                </a:solidFill>
              </a:rPr>
              <a:t>de </a:t>
            </a:r>
            <a:r>
              <a:rPr dirty="0" sz="1800" spc="-40">
                <a:solidFill>
                  <a:srgbClr val="0F0F0F"/>
                </a:solidFill>
              </a:rPr>
              <a:t>virtualisation,</a:t>
            </a:r>
            <a:r>
              <a:rPr dirty="0" sz="1800" spc="-90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en</a:t>
            </a:r>
            <a:r>
              <a:rPr dirty="0" sz="1800" spc="-90">
                <a:solidFill>
                  <a:srgbClr val="0F0F0F"/>
                </a:solidFill>
              </a:rPr>
              <a:t> </a:t>
            </a:r>
            <a:r>
              <a:rPr dirty="0" sz="1800" spc="-45">
                <a:solidFill>
                  <a:srgbClr val="0F0F0F"/>
                </a:solidFill>
              </a:rPr>
              <a:t>se</a:t>
            </a:r>
            <a:r>
              <a:rPr dirty="0" sz="1800" spc="-90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concentrant</a:t>
            </a:r>
            <a:r>
              <a:rPr dirty="0" sz="1800" spc="-90">
                <a:solidFill>
                  <a:srgbClr val="0F0F0F"/>
                </a:solidFill>
              </a:rPr>
              <a:t> </a:t>
            </a:r>
            <a:r>
              <a:rPr dirty="0" sz="1800" spc="-25">
                <a:solidFill>
                  <a:srgbClr val="0F0F0F"/>
                </a:solidFill>
              </a:rPr>
              <a:t>sur</a:t>
            </a:r>
            <a:r>
              <a:rPr dirty="0" sz="1800" spc="-90">
                <a:solidFill>
                  <a:srgbClr val="0F0F0F"/>
                </a:solidFill>
              </a:rPr>
              <a:t> </a:t>
            </a:r>
            <a:r>
              <a:rPr dirty="0" sz="1800" spc="-55">
                <a:solidFill>
                  <a:srgbClr val="0F0F0F"/>
                </a:solidFill>
              </a:rPr>
              <a:t>ses</a:t>
            </a:r>
            <a:r>
              <a:rPr dirty="0" sz="1800" spc="-90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capacités</a:t>
            </a:r>
            <a:r>
              <a:rPr dirty="0" sz="1800" spc="-90">
                <a:solidFill>
                  <a:srgbClr val="0F0F0F"/>
                </a:solidFill>
              </a:rPr>
              <a:t> </a:t>
            </a:r>
            <a:r>
              <a:rPr dirty="0" sz="1800" spc="-30">
                <a:solidFill>
                  <a:srgbClr val="0F0F0F"/>
                </a:solidFill>
              </a:rPr>
              <a:t>à</a:t>
            </a:r>
            <a:r>
              <a:rPr dirty="0" sz="1800" spc="-90">
                <a:solidFill>
                  <a:srgbClr val="0F0F0F"/>
                </a:solidFill>
              </a:rPr>
              <a:t> </a:t>
            </a:r>
            <a:r>
              <a:rPr dirty="0" sz="1800" spc="-25">
                <a:solidFill>
                  <a:srgbClr val="0F0F0F"/>
                </a:solidFill>
              </a:rPr>
              <a:t>abstraire</a:t>
            </a:r>
            <a:r>
              <a:rPr dirty="0" sz="1800" spc="-90">
                <a:solidFill>
                  <a:srgbClr val="0F0F0F"/>
                </a:solidFill>
              </a:rPr>
              <a:t> </a:t>
            </a:r>
            <a:r>
              <a:rPr dirty="0" sz="1800" spc="-25">
                <a:solidFill>
                  <a:srgbClr val="0F0F0F"/>
                </a:solidFill>
              </a:rPr>
              <a:t>la </a:t>
            </a:r>
            <a:r>
              <a:rPr dirty="0" sz="1800">
                <a:solidFill>
                  <a:srgbClr val="0F0F0F"/>
                </a:solidFill>
              </a:rPr>
              <a:t>complexité</a:t>
            </a:r>
            <a:r>
              <a:rPr dirty="0" sz="1800" spc="-9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des</a:t>
            </a:r>
            <a:r>
              <a:rPr dirty="0" sz="1800" spc="-95">
                <a:solidFill>
                  <a:srgbClr val="0F0F0F"/>
                </a:solidFill>
              </a:rPr>
              <a:t> </a:t>
            </a:r>
            <a:r>
              <a:rPr dirty="0" sz="1800" spc="-10">
                <a:solidFill>
                  <a:srgbClr val="0F0F0F"/>
                </a:solidFill>
              </a:rPr>
              <a:t>sources</a:t>
            </a:r>
            <a:r>
              <a:rPr dirty="0" sz="1800" spc="-95">
                <a:solidFill>
                  <a:srgbClr val="0F0F0F"/>
                </a:solidFill>
              </a:rPr>
              <a:t> </a:t>
            </a:r>
            <a:r>
              <a:rPr dirty="0" sz="1800">
                <a:solidFill>
                  <a:srgbClr val="0F0F0F"/>
                </a:solidFill>
              </a:rPr>
              <a:t>de</a:t>
            </a:r>
            <a:r>
              <a:rPr dirty="0" sz="1800" spc="-95">
                <a:solidFill>
                  <a:srgbClr val="0F0F0F"/>
                </a:solidFill>
              </a:rPr>
              <a:t> </a:t>
            </a:r>
            <a:r>
              <a:rPr dirty="0" sz="1800" spc="-10">
                <a:solidFill>
                  <a:srgbClr val="0F0F0F"/>
                </a:solidFill>
              </a:rPr>
              <a:t>données.</a:t>
            </a:r>
            <a:endParaRPr sz="1800"/>
          </a:p>
        </p:txBody>
      </p: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88791" y="7570154"/>
            <a:ext cx="9092773" cy="52912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882070" y="7608317"/>
            <a:ext cx="870648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Amélioration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des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Processus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Décision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et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d'Analyse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308306" y="5259868"/>
            <a:ext cx="1067435" cy="868044"/>
            <a:chOff x="6308306" y="5259868"/>
            <a:chExt cx="1067435" cy="868044"/>
          </a:xfrm>
        </p:grpSpPr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2715" y="5975708"/>
              <a:ext cx="674765" cy="15197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8306" y="5259868"/>
              <a:ext cx="1067257" cy="680242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30036" y="7294428"/>
            <a:ext cx="1012925" cy="101292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209366" y="179087"/>
            <a:ext cx="7369809" cy="11487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350" spc="250">
                <a:solidFill>
                  <a:srgbClr val="0F0F0F"/>
                </a:solidFill>
              </a:rPr>
              <a:t>Problematique</a:t>
            </a:r>
            <a:endParaRPr sz="7350"/>
          </a:p>
        </p:txBody>
      </p:sp>
      <p:sp>
        <p:nvSpPr>
          <p:cNvPr id="16" name="object 16" descr=""/>
          <p:cNvSpPr txBox="1"/>
          <p:nvPr/>
        </p:nvSpPr>
        <p:spPr>
          <a:xfrm>
            <a:off x="7818353" y="8433204"/>
            <a:ext cx="740664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Elle</a:t>
            </a:r>
            <a:r>
              <a:rPr dirty="0" sz="18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suggère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une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0F0F0F"/>
                </a:solidFill>
                <a:latin typeface="Verdana"/>
                <a:cs typeface="Verdana"/>
              </a:rPr>
              <a:t>finalité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pratique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commerciale,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0F0F0F"/>
                </a:solidFill>
                <a:latin typeface="Verdana"/>
                <a:cs typeface="Verdana"/>
              </a:rPr>
              <a:t>à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0F0F0F"/>
                </a:solidFill>
                <a:latin typeface="Verdana"/>
                <a:cs typeface="Verdana"/>
              </a:rPr>
              <a:t>savoir l'amélioration</a:t>
            </a:r>
            <a:r>
              <a:rPr dirty="0" sz="18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18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18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0F0F0F"/>
                </a:solidFill>
                <a:latin typeface="Verdana"/>
                <a:cs typeface="Verdana"/>
              </a:rPr>
              <a:t>prise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18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décision</a:t>
            </a:r>
            <a:r>
              <a:rPr dirty="0" sz="18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18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0F0F0F"/>
                </a:solidFill>
                <a:latin typeface="Verdana"/>
                <a:cs typeface="Verdana"/>
              </a:rPr>
              <a:t>analyses,</a:t>
            </a:r>
            <a:r>
              <a:rPr dirty="0" sz="18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grâce</a:t>
            </a:r>
            <a:r>
              <a:rPr dirty="0" sz="18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0F0F0F"/>
                </a:solidFill>
                <a:latin typeface="Verdana"/>
                <a:cs typeface="Verdana"/>
              </a:rPr>
              <a:t>à</a:t>
            </a:r>
            <a:r>
              <a:rPr dirty="0" sz="18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0F0F0F"/>
                </a:solidFill>
                <a:latin typeface="Verdana"/>
                <a:cs typeface="Verdana"/>
              </a:rPr>
              <a:t>une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gestion</a:t>
            </a:r>
            <a:r>
              <a:rPr dirty="0" sz="1800" spc="-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1800" spc="-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données</a:t>
            </a:r>
            <a:r>
              <a:rPr dirty="0" sz="1800" spc="-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F0F0F"/>
                </a:solidFill>
                <a:latin typeface="Verdana"/>
                <a:cs typeface="Verdana"/>
              </a:rPr>
              <a:t>plus</a:t>
            </a:r>
            <a:r>
              <a:rPr dirty="0" sz="1800" spc="-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0F0F0F"/>
                </a:solidFill>
                <a:latin typeface="Verdana"/>
                <a:cs typeface="Verdana"/>
              </a:rPr>
              <a:t>efficace.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72941" y="1555011"/>
            <a:ext cx="13229590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100" spc="80">
                <a:solidFill>
                  <a:srgbClr val="0F0F0F"/>
                </a:solidFill>
                <a:latin typeface="Verdana"/>
                <a:cs typeface="Verdana"/>
              </a:rPr>
              <a:t>Comment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0F0F0F"/>
                </a:solidFill>
                <a:latin typeface="Verdana"/>
                <a:cs typeface="Verdana"/>
              </a:rPr>
              <a:t>virtualisation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55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données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55">
                <a:solidFill>
                  <a:srgbClr val="0F0F0F"/>
                </a:solidFill>
                <a:latin typeface="Verdana"/>
                <a:cs typeface="Verdana"/>
              </a:rPr>
              <a:t>via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65">
                <a:solidFill>
                  <a:srgbClr val="0F0F0F"/>
                </a:solidFill>
                <a:latin typeface="Verdana"/>
                <a:cs typeface="Verdana"/>
              </a:rPr>
              <a:t>Denodo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optimise-</a:t>
            </a:r>
            <a:r>
              <a:rPr dirty="0" sz="2100" spc="-70">
                <a:solidFill>
                  <a:srgbClr val="0F0F0F"/>
                </a:solidFill>
                <a:latin typeface="Verdana"/>
                <a:cs typeface="Verdana"/>
              </a:rPr>
              <a:t>t-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elle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20">
                <a:solidFill>
                  <a:srgbClr val="0F0F0F"/>
                </a:solidFill>
                <a:latin typeface="Verdana"/>
                <a:cs typeface="Verdana"/>
              </a:rPr>
              <a:t>l'intégration,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gestion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0F0F0F"/>
                </a:solidFill>
                <a:latin typeface="Verdana"/>
                <a:cs typeface="Verdana"/>
              </a:rPr>
              <a:t>et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l'exploitation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55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0F0F0F"/>
                </a:solidFill>
                <a:latin typeface="Verdana"/>
                <a:cs typeface="Verdana"/>
              </a:rPr>
              <a:t>sources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55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données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0F0F0F"/>
                </a:solidFill>
                <a:latin typeface="Verdana"/>
                <a:cs typeface="Verdana"/>
              </a:rPr>
              <a:t>diverses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0F0F"/>
                </a:solidFill>
                <a:latin typeface="Verdana"/>
                <a:cs typeface="Verdana"/>
              </a:rPr>
              <a:t>(XML,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55">
                <a:solidFill>
                  <a:srgbClr val="0F0F0F"/>
                </a:solidFill>
                <a:latin typeface="Verdana"/>
                <a:cs typeface="Verdana"/>
              </a:rPr>
              <a:t>Excel,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40">
                <a:solidFill>
                  <a:srgbClr val="0F0F0F"/>
                </a:solidFill>
                <a:latin typeface="Verdana"/>
                <a:cs typeface="Verdana"/>
              </a:rPr>
              <a:t>JSON,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125">
                <a:solidFill>
                  <a:srgbClr val="0F0F0F"/>
                </a:solidFill>
                <a:latin typeface="Verdana"/>
                <a:cs typeface="Verdana"/>
              </a:rPr>
              <a:t>SQL),</a:t>
            </a:r>
            <a:r>
              <a:rPr dirty="0" sz="21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contribuant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0F0F0F"/>
                </a:solidFill>
                <a:latin typeface="Verdana"/>
                <a:cs typeface="Verdana"/>
              </a:rPr>
              <a:t>ainsi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0F0F0F"/>
                </a:solidFill>
                <a:latin typeface="Verdana"/>
                <a:cs typeface="Verdana"/>
              </a:rPr>
              <a:t>à</a:t>
            </a:r>
            <a:r>
              <a:rPr dirty="0" sz="21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0F0F0F"/>
                </a:solidFill>
                <a:latin typeface="Verdana"/>
                <a:cs typeface="Verdana"/>
              </a:rPr>
              <a:t>améliorer </a:t>
            </a:r>
            <a:r>
              <a:rPr dirty="0" sz="21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100" spc="-1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processus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55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100" spc="-1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0F0F0F"/>
                </a:solidFill>
                <a:latin typeface="Verdana"/>
                <a:cs typeface="Verdana"/>
              </a:rPr>
              <a:t>prise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55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100" spc="-1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décision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2100" spc="-1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30">
                <a:solidFill>
                  <a:srgbClr val="0F0F0F"/>
                </a:solidFill>
                <a:latin typeface="Verdana"/>
                <a:cs typeface="Verdana"/>
              </a:rPr>
              <a:t>d'analyse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50">
                <a:solidFill>
                  <a:srgbClr val="0F0F0F"/>
                </a:solidFill>
                <a:latin typeface="Verdana"/>
                <a:cs typeface="Verdana"/>
              </a:rPr>
              <a:t>en</a:t>
            </a:r>
            <a:r>
              <a:rPr dirty="0" sz="2100" spc="-1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milieu</a:t>
            </a:r>
            <a:r>
              <a:rPr dirty="0" sz="2100" spc="-11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0F0F"/>
                </a:solidFill>
                <a:latin typeface="Verdana"/>
                <a:cs typeface="Verdana"/>
              </a:rPr>
              <a:t>professionnel</a:t>
            </a:r>
            <a:r>
              <a:rPr dirty="0" sz="2100" spc="-1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0F0F0F"/>
                </a:solidFill>
                <a:latin typeface="Verdana"/>
                <a:cs typeface="Verdana"/>
              </a:rPr>
              <a:t>?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8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7"/>
              <a:ext cx="2328931" cy="21976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7027" y="3059575"/>
              <a:ext cx="11610974" cy="56102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150"/>
              <a:t>Histogramme</a:t>
            </a:r>
            <a:r>
              <a:rPr dirty="0" sz="3900"/>
              <a:t> </a:t>
            </a:r>
            <a:r>
              <a:rPr dirty="0" sz="3900" spc="210"/>
              <a:t>de</a:t>
            </a:r>
            <a:r>
              <a:rPr dirty="0" sz="3900"/>
              <a:t> la </a:t>
            </a:r>
            <a:r>
              <a:rPr dirty="0" sz="3900" spc="100"/>
              <a:t>distribution</a:t>
            </a:r>
            <a:r>
              <a:rPr dirty="0" sz="3900"/>
              <a:t> </a:t>
            </a:r>
            <a:r>
              <a:rPr dirty="0" sz="3900" spc="210"/>
              <a:t>de</a:t>
            </a:r>
            <a:r>
              <a:rPr dirty="0" sz="3900"/>
              <a:t> la </a:t>
            </a:r>
            <a:r>
              <a:rPr dirty="0" sz="3900" spc="75"/>
              <a:t>variable</a:t>
            </a:r>
            <a:r>
              <a:rPr dirty="0" sz="3900"/>
              <a:t> </a:t>
            </a:r>
            <a:r>
              <a:rPr dirty="0" sz="3900" spc="-10"/>
              <a:t>price_excl_tax</a:t>
            </a:r>
            <a:endParaRPr sz="3900"/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6667" y="1990826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439447" y="1739353"/>
            <a:ext cx="1555750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L'image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0F0F0F"/>
                </a:solidFill>
                <a:latin typeface="Verdana"/>
                <a:cs typeface="Verdana"/>
              </a:rPr>
              <a:t>montre</a:t>
            </a:r>
            <a:r>
              <a:rPr dirty="0" sz="2600" spc="-1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95">
                <a:solidFill>
                  <a:srgbClr val="0F0F0F"/>
                </a:solidFill>
                <a:latin typeface="Verdana"/>
                <a:cs typeface="Verdana"/>
              </a:rPr>
              <a:t>un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0F0F0F"/>
                </a:solidFill>
                <a:latin typeface="Verdana"/>
                <a:cs typeface="Verdana"/>
              </a:rPr>
              <a:t>histogramme</a:t>
            </a:r>
            <a:r>
              <a:rPr dirty="0" sz="2600" spc="-1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avec</a:t>
            </a:r>
            <a:r>
              <a:rPr dirty="0" sz="2600" spc="-1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une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courbe</a:t>
            </a:r>
            <a:r>
              <a:rPr dirty="0" sz="2600" spc="-1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densité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kernel</a:t>
            </a:r>
            <a:r>
              <a:rPr dirty="0" sz="2600" spc="-1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estimée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90">
                <a:solidFill>
                  <a:srgbClr val="0F0F0F"/>
                </a:solidFill>
                <a:latin typeface="Verdana"/>
                <a:cs typeface="Verdana"/>
              </a:rPr>
              <a:t>(KDE)</a:t>
            </a:r>
            <a:r>
              <a:rPr dirty="0" sz="2600" spc="-1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600" spc="-15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la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variable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0F0F0F"/>
                </a:solidFill>
                <a:latin typeface="Verdana"/>
                <a:cs typeface="Verdana"/>
              </a:rPr>
              <a:t>price_excl_tax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votre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jeu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204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données.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901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6" y="8995197"/>
                  </a:moveTo>
                  <a:lnTo>
                    <a:pt x="219069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1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1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6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9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7213" y="3718036"/>
              <a:ext cx="11172823" cy="59150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74099" y="823718"/>
            <a:ext cx="15739744" cy="6261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150"/>
              <a:t>Histogramme</a:t>
            </a:r>
            <a:r>
              <a:rPr dirty="0" sz="3900"/>
              <a:t> </a:t>
            </a:r>
            <a:r>
              <a:rPr dirty="0" sz="3900" spc="210"/>
              <a:t>de</a:t>
            </a:r>
            <a:r>
              <a:rPr dirty="0" sz="3900"/>
              <a:t> la </a:t>
            </a:r>
            <a:r>
              <a:rPr dirty="0" sz="3900" spc="100"/>
              <a:t>distribution</a:t>
            </a:r>
            <a:r>
              <a:rPr dirty="0" sz="3900"/>
              <a:t> </a:t>
            </a:r>
            <a:r>
              <a:rPr dirty="0" sz="3900" spc="210"/>
              <a:t>de</a:t>
            </a:r>
            <a:r>
              <a:rPr dirty="0" sz="3900"/>
              <a:t> la </a:t>
            </a:r>
            <a:r>
              <a:rPr dirty="0" sz="3900" spc="75"/>
              <a:t>variable</a:t>
            </a:r>
            <a:r>
              <a:rPr dirty="0" sz="3900"/>
              <a:t> </a:t>
            </a:r>
            <a:r>
              <a:rPr dirty="0" sz="3900" spc="-10"/>
              <a:t>price_excl_tax</a:t>
            </a:r>
            <a:endParaRPr sz="3900"/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6667" y="1832074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439447" y="1580602"/>
            <a:ext cx="1585341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Cette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visualisation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utile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identifier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catégories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0F0F0F"/>
                </a:solidFill>
                <a:latin typeface="Verdana"/>
                <a:cs typeface="Verdana"/>
              </a:rPr>
              <a:t>ont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5">
                <a:solidFill>
                  <a:srgbClr val="0F0F0F"/>
                </a:solidFill>
                <a:latin typeface="Verdana"/>
                <a:cs typeface="Verdana"/>
              </a:rPr>
              <a:t>gammes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plus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larges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détecter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catégories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pourraient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5">
                <a:solidFill>
                  <a:srgbClr val="0F0F0F"/>
                </a:solidFill>
                <a:latin typeface="Verdana"/>
                <a:cs typeface="Verdana"/>
              </a:rPr>
              <a:t>avoir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généralement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plus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0F0F0F"/>
                </a:solidFill>
                <a:latin typeface="Verdana"/>
                <a:cs typeface="Verdana"/>
              </a:rPr>
              <a:t>élevés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ou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plus 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bas.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Ces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informations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peuvent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être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importantes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prise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décision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0F0F0F"/>
                </a:solidFill>
                <a:latin typeface="Verdana"/>
                <a:cs typeface="Verdana"/>
              </a:rPr>
              <a:t>en</a:t>
            </a:r>
            <a:r>
              <a:rPr dirty="0" sz="26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matière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0F0F0F"/>
                </a:solidFill>
                <a:latin typeface="Verdana"/>
                <a:cs typeface="Verdana"/>
              </a:rPr>
              <a:t>de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stratégie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marketing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différents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genres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ou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catégories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livres.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901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2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90"/>
              <a:ext cx="2601883" cy="20019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2626" y="3985462"/>
              <a:ext cx="10429873" cy="49910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570" y="2361250"/>
              <a:ext cx="104775" cy="1047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49797" y="841358"/>
            <a:ext cx="16152494" cy="31229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728459" marR="153035" indent="-6716395">
              <a:lnSpc>
                <a:spcPct val="101000"/>
              </a:lnSpc>
              <a:spcBef>
                <a:spcPts val="90"/>
              </a:spcBef>
            </a:pPr>
            <a:r>
              <a:rPr dirty="0" sz="3900" spc="95"/>
              <a:t>La</a:t>
            </a:r>
            <a:r>
              <a:rPr dirty="0" sz="3900" spc="-10"/>
              <a:t> </a:t>
            </a:r>
            <a:r>
              <a:rPr dirty="0" sz="3900" spc="100"/>
              <a:t>distribution</a:t>
            </a:r>
            <a:r>
              <a:rPr dirty="0" sz="3900" spc="-10"/>
              <a:t> </a:t>
            </a:r>
            <a:r>
              <a:rPr dirty="0" sz="3900" spc="160"/>
              <a:t>des</a:t>
            </a:r>
            <a:r>
              <a:rPr dirty="0" sz="3900" spc="-5"/>
              <a:t> </a:t>
            </a:r>
            <a:r>
              <a:rPr dirty="0" sz="3900" spc="50"/>
              <a:t>prix</a:t>
            </a:r>
            <a:r>
              <a:rPr dirty="0" sz="3900" spc="-10"/>
              <a:t> </a:t>
            </a:r>
            <a:r>
              <a:rPr dirty="0" sz="3900" spc="114"/>
              <a:t>et</a:t>
            </a:r>
            <a:r>
              <a:rPr dirty="0" sz="3900" spc="-10"/>
              <a:t> </a:t>
            </a:r>
            <a:r>
              <a:rPr dirty="0" sz="3900" spc="85"/>
              <a:t>leur</a:t>
            </a:r>
            <a:r>
              <a:rPr dirty="0" sz="3900" spc="-5"/>
              <a:t> </a:t>
            </a:r>
            <a:r>
              <a:rPr dirty="0" sz="3900" spc="125"/>
              <a:t>densité</a:t>
            </a:r>
            <a:r>
              <a:rPr dirty="0" sz="3900" spc="-10"/>
              <a:t> </a:t>
            </a:r>
            <a:r>
              <a:rPr dirty="0" sz="3900" spc="130"/>
              <a:t>probable</a:t>
            </a:r>
            <a:r>
              <a:rPr dirty="0" sz="3900" spc="-10"/>
              <a:t> </a:t>
            </a:r>
            <a:r>
              <a:rPr dirty="0" sz="3900" spc="105"/>
              <a:t>selon</a:t>
            </a:r>
            <a:r>
              <a:rPr dirty="0" sz="3900" spc="-5"/>
              <a:t> </a:t>
            </a:r>
            <a:r>
              <a:rPr dirty="0" sz="3900"/>
              <a:t>la</a:t>
            </a:r>
            <a:r>
              <a:rPr dirty="0" sz="3900" spc="-10"/>
              <a:t> </a:t>
            </a:r>
            <a:r>
              <a:rPr dirty="0" sz="3900" spc="120"/>
              <a:t>note </a:t>
            </a:r>
            <a:r>
              <a:rPr dirty="0" sz="3900" spc="175"/>
              <a:t>en</a:t>
            </a:r>
            <a:r>
              <a:rPr dirty="0" sz="3900" spc="-25"/>
              <a:t> </a:t>
            </a:r>
            <a:r>
              <a:rPr dirty="0" sz="3900" spc="70"/>
              <a:t>étoiles</a:t>
            </a:r>
            <a:endParaRPr sz="3900"/>
          </a:p>
          <a:p>
            <a:pPr marL="309880" marR="5080">
              <a:lnSpc>
                <a:spcPct val="115399"/>
              </a:lnSpc>
              <a:spcBef>
                <a:spcPts val="545"/>
              </a:spcBef>
            </a:pP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Ce</a:t>
            </a:r>
            <a:r>
              <a:rPr dirty="0" sz="2600" spc="-13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type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 b="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 b="0">
                <a:solidFill>
                  <a:srgbClr val="0F0F0F"/>
                </a:solidFill>
                <a:latin typeface="Verdana"/>
                <a:cs typeface="Verdana"/>
              </a:rPr>
              <a:t>visualisation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 b="0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particulièrement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utile</a:t>
            </a:r>
            <a:r>
              <a:rPr dirty="0" sz="2600" spc="-13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5" b="0">
                <a:solidFill>
                  <a:srgbClr val="0F0F0F"/>
                </a:solidFill>
                <a:latin typeface="Verdana"/>
                <a:cs typeface="Verdana"/>
              </a:rPr>
              <a:t>voir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5" b="0">
                <a:solidFill>
                  <a:srgbClr val="0F0F0F"/>
                </a:solidFill>
                <a:latin typeface="Verdana"/>
                <a:cs typeface="Verdana"/>
              </a:rPr>
              <a:t>non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seulement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3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 b="0">
                <a:solidFill>
                  <a:srgbClr val="0F0F0F"/>
                </a:solidFill>
                <a:latin typeface="Verdana"/>
                <a:cs typeface="Verdana"/>
              </a:rPr>
              <a:t>tendance</a:t>
            </a:r>
            <a:r>
              <a:rPr dirty="0" sz="2600" spc="-13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 b="0">
                <a:solidFill>
                  <a:srgbClr val="0F0F0F"/>
                </a:solidFill>
                <a:latin typeface="Verdana"/>
                <a:cs typeface="Verdana"/>
              </a:rPr>
              <a:t>centrale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dispersion,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mais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aussi</a:t>
            </a:r>
            <a:r>
              <a:rPr dirty="0" sz="2600" spc="-15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forme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 b="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5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distribution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 b="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600" spc="-15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 b="0">
                <a:solidFill>
                  <a:srgbClr val="0F0F0F"/>
                </a:solidFill>
                <a:latin typeface="Verdana"/>
                <a:cs typeface="Verdana"/>
              </a:rPr>
              <a:t>chaque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catégorie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 b="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6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 b="0">
                <a:solidFill>
                  <a:srgbClr val="0F0F0F"/>
                </a:solidFill>
                <a:latin typeface="Verdana"/>
                <a:cs typeface="Verdana"/>
              </a:rPr>
              <a:t>notes, </a:t>
            </a:r>
            <a:r>
              <a:rPr dirty="0" sz="2600" spc="55" b="0">
                <a:solidFill>
                  <a:srgbClr val="0F0F0F"/>
                </a:solidFill>
                <a:latin typeface="Verdana"/>
                <a:cs typeface="Verdana"/>
              </a:rPr>
              <a:t>ce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 b="0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0" b="0">
                <a:solidFill>
                  <a:srgbClr val="0F0F0F"/>
                </a:solidFill>
                <a:latin typeface="Verdana"/>
                <a:cs typeface="Verdana"/>
              </a:rPr>
              <a:t>peut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fournir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insights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 b="0">
                <a:solidFill>
                  <a:srgbClr val="0F0F0F"/>
                </a:solidFill>
                <a:latin typeface="Verdana"/>
                <a:cs typeface="Verdana"/>
              </a:rPr>
              <a:t>sur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relation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entre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qualité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perçue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0" b="0">
                <a:solidFill>
                  <a:srgbClr val="0F0F0F"/>
                </a:solidFill>
                <a:latin typeface="Verdana"/>
                <a:cs typeface="Verdana"/>
              </a:rPr>
              <a:t>(évaluée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par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5" b="0">
                <a:solidFill>
                  <a:srgbClr val="0F0F0F"/>
                </a:solidFill>
                <a:latin typeface="Verdana"/>
                <a:cs typeface="Verdana"/>
              </a:rPr>
              <a:t>étoiles)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 b="0">
                <a:solidFill>
                  <a:srgbClr val="0F0F0F"/>
                </a:solidFill>
                <a:latin typeface="Verdana"/>
                <a:cs typeface="Verdana"/>
              </a:rPr>
              <a:t>et </a:t>
            </a:r>
            <a:r>
              <a:rPr dirty="0" sz="2600" spc="-10" b="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22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 b="0">
                <a:solidFill>
                  <a:srgbClr val="0F0F0F"/>
                </a:solidFill>
                <a:latin typeface="Verdana"/>
                <a:cs typeface="Verdana"/>
              </a:rPr>
              <a:t>prix.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900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1846" y="3509333"/>
              <a:ext cx="9401174" cy="52958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570" y="2361253"/>
              <a:ext cx="104775" cy="1047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4796" rIns="0" bIns="0" rtlCol="0" vert="horz">
            <a:spAutoFit/>
          </a:bodyPr>
          <a:lstStyle/>
          <a:p>
            <a:pPr marL="7426325" marR="5080" indent="-6863080">
              <a:lnSpc>
                <a:spcPct val="101000"/>
              </a:lnSpc>
              <a:spcBef>
                <a:spcPts val="90"/>
              </a:spcBef>
            </a:pPr>
            <a:r>
              <a:rPr dirty="0" sz="3900" spc="85"/>
              <a:t>Visualisation</a:t>
            </a:r>
            <a:r>
              <a:rPr dirty="0" sz="3900"/>
              <a:t> </a:t>
            </a:r>
            <a:r>
              <a:rPr dirty="0" sz="3900" spc="160"/>
              <a:t>des</a:t>
            </a:r>
            <a:r>
              <a:rPr dirty="0" sz="3900"/>
              <a:t> </a:t>
            </a:r>
            <a:r>
              <a:rPr dirty="0" sz="3900" spc="75"/>
              <a:t>relations</a:t>
            </a:r>
            <a:r>
              <a:rPr dirty="0" sz="3900" spc="5"/>
              <a:t> </a:t>
            </a:r>
            <a:r>
              <a:rPr dirty="0" sz="3900"/>
              <a:t>pair-</a:t>
            </a:r>
            <a:r>
              <a:rPr dirty="0" sz="3900" spc="-60"/>
              <a:t>à-</a:t>
            </a:r>
            <a:r>
              <a:rPr dirty="0" sz="3900" spc="75"/>
              <a:t>pair</a:t>
            </a:r>
            <a:r>
              <a:rPr dirty="0" sz="3900"/>
              <a:t> </a:t>
            </a:r>
            <a:r>
              <a:rPr dirty="0" sz="3900" spc="114"/>
              <a:t>entre</a:t>
            </a:r>
            <a:r>
              <a:rPr dirty="0" sz="3900" spc="5"/>
              <a:t> </a:t>
            </a:r>
            <a:r>
              <a:rPr dirty="0" sz="3900" spc="95"/>
              <a:t>plusieurs</a:t>
            </a:r>
            <a:r>
              <a:rPr dirty="0" sz="3900"/>
              <a:t> </a:t>
            </a:r>
            <a:r>
              <a:rPr dirty="0" sz="3900" spc="60"/>
              <a:t>variables </a:t>
            </a:r>
            <a:r>
              <a:rPr dirty="0" sz="3900" spc="125"/>
              <a:t>continues</a:t>
            </a:r>
            <a:endParaRPr sz="3900"/>
          </a:p>
          <a:p>
            <a:pPr marL="870585" marR="675640">
              <a:lnSpc>
                <a:spcPct val="115399"/>
              </a:lnSpc>
              <a:spcBef>
                <a:spcPts val="545"/>
              </a:spcBef>
            </a:pPr>
            <a:r>
              <a:rPr dirty="0" sz="2600" spc="95" b="0">
                <a:solidFill>
                  <a:srgbClr val="0F0F0F"/>
                </a:solidFill>
                <a:latin typeface="Verdana"/>
                <a:cs typeface="Verdana"/>
              </a:rPr>
              <a:t>un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exemple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 b="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5" b="0">
                <a:solidFill>
                  <a:srgbClr val="0F0F0F"/>
                </a:solidFill>
                <a:latin typeface="Verdana"/>
                <a:cs typeface="Verdana"/>
              </a:rPr>
              <a:t>"pair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85" b="0">
                <a:solidFill>
                  <a:srgbClr val="0F0F0F"/>
                </a:solidFill>
                <a:latin typeface="Verdana"/>
                <a:cs typeface="Verdana"/>
              </a:rPr>
              <a:t>plot",</a:t>
            </a:r>
            <a:r>
              <a:rPr dirty="0" sz="2600" spc="-1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aussi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appelé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 b="0">
                <a:solidFill>
                  <a:srgbClr val="0F0F0F"/>
                </a:solidFill>
                <a:latin typeface="Verdana"/>
                <a:cs typeface="Verdana"/>
              </a:rPr>
              <a:t>"scatterplot</a:t>
            </a:r>
            <a:r>
              <a:rPr dirty="0" sz="2600" spc="-1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95" b="0">
                <a:solidFill>
                  <a:srgbClr val="0F0F0F"/>
                </a:solidFill>
                <a:latin typeface="Verdana"/>
                <a:cs typeface="Verdana"/>
              </a:rPr>
              <a:t>matrix",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 b="0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affiche</a:t>
            </a:r>
            <a:r>
              <a:rPr dirty="0" sz="2600" spc="-1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 b="0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 b="0">
                <a:solidFill>
                  <a:srgbClr val="0F0F0F"/>
                </a:solidFill>
                <a:latin typeface="Verdana"/>
                <a:cs typeface="Verdana"/>
              </a:rPr>
              <a:t>relations</a:t>
            </a:r>
            <a:r>
              <a:rPr dirty="0" sz="2600" spc="-17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par</a:t>
            </a:r>
            <a:r>
              <a:rPr dirty="0" sz="2600" spc="-175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 b="0">
                <a:solidFill>
                  <a:srgbClr val="0F0F0F"/>
                </a:solidFill>
                <a:latin typeface="Verdana"/>
                <a:cs typeface="Verdana"/>
              </a:rPr>
              <a:t>paires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entre</a:t>
            </a:r>
            <a:r>
              <a:rPr dirty="0" sz="2600" spc="-19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b="0">
                <a:solidFill>
                  <a:srgbClr val="0F0F0F"/>
                </a:solidFill>
                <a:latin typeface="Verdana"/>
                <a:cs typeface="Verdana"/>
              </a:rPr>
              <a:t>plusieurs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 b="0">
                <a:solidFill>
                  <a:srgbClr val="0F0F0F"/>
                </a:solidFill>
                <a:latin typeface="Verdana"/>
                <a:cs typeface="Verdana"/>
              </a:rPr>
              <a:t>variables</a:t>
            </a:r>
            <a:r>
              <a:rPr dirty="0" sz="2600" spc="-180" b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 b="0">
                <a:solidFill>
                  <a:srgbClr val="0F0F0F"/>
                </a:solidFill>
                <a:latin typeface="Verdana"/>
                <a:cs typeface="Verdana"/>
              </a:rPr>
              <a:t>quantitatives.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8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6352" y="3287884"/>
              <a:ext cx="11944349" cy="58102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72771" y="841355"/>
            <a:ext cx="5893435" cy="626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110" b="1">
                <a:solidFill>
                  <a:srgbClr val="3652DD"/>
                </a:solidFill>
                <a:latin typeface="Tahoma"/>
                <a:cs typeface="Tahoma"/>
              </a:rPr>
              <a:t>Matrice</a:t>
            </a:r>
            <a:r>
              <a:rPr dirty="0" sz="3900" spc="-2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10" b="1">
                <a:solidFill>
                  <a:srgbClr val="3652DD"/>
                </a:solidFill>
                <a:latin typeface="Tahoma"/>
                <a:cs typeface="Tahoma"/>
              </a:rPr>
              <a:t>de</a:t>
            </a:r>
            <a:r>
              <a:rPr dirty="0" sz="3900" spc="-2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80" b="1">
                <a:solidFill>
                  <a:srgbClr val="3652DD"/>
                </a:solidFill>
                <a:latin typeface="Tahoma"/>
                <a:cs typeface="Tahoma"/>
              </a:rPr>
              <a:t>Corrélation</a:t>
            </a:r>
            <a:endParaRPr sz="39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4570" y="2361253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47351" y="2109780"/>
            <a:ext cx="15380969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95">
                <a:solidFill>
                  <a:srgbClr val="0F0F0F"/>
                </a:solidFill>
                <a:latin typeface="Verdana"/>
                <a:cs typeface="Verdana"/>
              </a:rPr>
              <a:t>un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exemple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5">
                <a:solidFill>
                  <a:srgbClr val="0F0F0F"/>
                </a:solidFill>
                <a:latin typeface="Verdana"/>
                <a:cs typeface="Verdana"/>
              </a:rPr>
              <a:t>"pair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85">
                <a:solidFill>
                  <a:srgbClr val="0F0F0F"/>
                </a:solidFill>
                <a:latin typeface="Verdana"/>
                <a:cs typeface="Verdana"/>
              </a:rPr>
              <a:t>plot",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aussi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appelé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"scatterplot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0F0F0F"/>
                </a:solidFill>
                <a:latin typeface="Verdana"/>
                <a:cs typeface="Verdana"/>
              </a:rPr>
              <a:t>matrix",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affiche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relations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par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paires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entre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plusieurs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variables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quantitatives.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8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7"/>
              <a:ext cx="2328931" cy="21976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7290" y="3268828"/>
              <a:ext cx="11849099" cy="56197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09229" y="841358"/>
            <a:ext cx="15420975" cy="626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135" b="1">
                <a:solidFill>
                  <a:srgbClr val="3652DD"/>
                </a:solidFill>
                <a:latin typeface="Tahoma"/>
                <a:cs typeface="Tahoma"/>
              </a:rPr>
              <a:t>Application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29" b="1">
                <a:solidFill>
                  <a:srgbClr val="3652DD"/>
                </a:solidFill>
                <a:latin typeface="Tahoma"/>
                <a:cs typeface="Tahoma"/>
              </a:rPr>
              <a:t>du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-950" b="1">
                <a:solidFill>
                  <a:srgbClr val="3652DD"/>
                </a:solidFill>
                <a:latin typeface="Tahoma"/>
                <a:cs typeface="Tahoma"/>
              </a:rPr>
              <a:t>1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75" b="1">
                <a:solidFill>
                  <a:srgbClr val="3652DD"/>
                </a:solidFill>
                <a:latin typeface="Tahoma"/>
                <a:cs typeface="Tahoma"/>
              </a:rPr>
              <a:t>er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55" b="1">
                <a:solidFill>
                  <a:srgbClr val="3652DD"/>
                </a:solidFill>
                <a:latin typeface="Tahoma"/>
                <a:cs typeface="Tahoma"/>
              </a:rPr>
              <a:t>Modèle</a:t>
            </a:r>
            <a:r>
              <a:rPr dirty="0" sz="3900" spc="-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-385" b="1">
                <a:solidFill>
                  <a:srgbClr val="3652DD"/>
                </a:solidFill>
                <a:latin typeface="Tahoma"/>
                <a:cs typeface="Tahoma"/>
              </a:rPr>
              <a:t>: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55" b="1">
                <a:solidFill>
                  <a:srgbClr val="3652DD"/>
                </a:solidFill>
                <a:latin typeface="Tahoma"/>
                <a:cs typeface="Tahoma"/>
              </a:rPr>
              <a:t>Modèle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10" b="1">
                <a:solidFill>
                  <a:srgbClr val="3652DD"/>
                </a:solidFill>
                <a:latin typeface="Tahoma"/>
                <a:cs typeface="Tahoma"/>
              </a:rPr>
              <a:t>de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05" b="1">
                <a:solidFill>
                  <a:srgbClr val="3652DD"/>
                </a:solidFill>
                <a:latin typeface="Tahoma"/>
                <a:cs typeface="Tahoma"/>
              </a:rPr>
              <a:t>Régression</a:t>
            </a:r>
            <a:r>
              <a:rPr dirty="0" sz="3900" spc="-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75" b="1">
                <a:solidFill>
                  <a:srgbClr val="3652DD"/>
                </a:solidFill>
                <a:latin typeface="Tahoma"/>
                <a:cs typeface="Tahoma"/>
              </a:rPr>
              <a:t>Linéaire</a:t>
            </a:r>
            <a:endParaRPr sz="39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4570" y="2361250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47351" y="2109777"/>
            <a:ext cx="15380969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95">
                <a:solidFill>
                  <a:srgbClr val="0F0F0F"/>
                </a:solidFill>
                <a:latin typeface="Verdana"/>
                <a:cs typeface="Verdana"/>
              </a:rPr>
              <a:t>un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exemple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5">
                <a:solidFill>
                  <a:srgbClr val="0F0F0F"/>
                </a:solidFill>
                <a:latin typeface="Verdana"/>
                <a:cs typeface="Verdana"/>
              </a:rPr>
              <a:t>"pair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85">
                <a:solidFill>
                  <a:srgbClr val="0F0F0F"/>
                </a:solidFill>
                <a:latin typeface="Verdana"/>
                <a:cs typeface="Verdana"/>
              </a:rPr>
              <a:t>plot",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aussi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appelé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"scatterplot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0F0F0F"/>
                </a:solidFill>
                <a:latin typeface="Verdana"/>
                <a:cs typeface="Verdana"/>
              </a:rPr>
              <a:t>matrix",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affiche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relations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par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paires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entre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plusieurs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variables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quantitatives.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901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6" y="8995197"/>
                  </a:moveTo>
                  <a:lnTo>
                    <a:pt x="219069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1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1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6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9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7180" y="3509331"/>
              <a:ext cx="11706224" cy="54673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423509" y="841358"/>
            <a:ext cx="5992495" cy="626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105" b="1">
                <a:solidFill>
                  <a:srgbClr val="3652DD"/>
                </a:solidFill>
                <a:latin typeface="Tahoma"/>
                <a:cs typeface="Tahoma"/>
              </a:rPr>
              <a:t>Evaluation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29" b="1">
                <a:solidFill>
                  <a:srgbClr val="3652DD"/>
                </a:solidFill>
                <a:latin typeface="Tahoma"/>
                <a:cs typeface="Tahoma"/>
              </a:rPr>
              <a:t>du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55" b="1">
                <a:solidFill>
                  <a:srgbClr val="3652DD"/>
                </a:solidFill>
                <a:latin typeface="Tahoma"/>
                <a:cs typeface="Tahoma"/>
              </a:rPr>
              <a:t>Modèle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-434" b="1">
                <a:solidFill>
                  <a:srgbClr val="3652DD"/>
                </a:solidFill>
                <a:latin typeface="Tahoma"/>
                <a:cs typeface="Tahoma"/>
              </a:rPr>
              <a:t>:</a:t>
            </a:r>
            <a:endParaRPr sz="39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4570" y="2061384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47351" y="1809912"/>
            <a:ext cx="1569720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Ces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métriques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suggèrent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5">
                <a:solidFill>
                  <a:srgbClr val="0F0F0F"/>
                </a:solidFill>
                <a:latin typeface="Verdana"/>
                <a:cs typeface="Verdana"/>
              </a:rPr>
              <a:t>que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modèle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a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une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performance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raisonnablement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bonne,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avec</a:t>
            </a:r>
            <a:r>
              <a:rPr dirty="0" sz="26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0F0F0F"/>
                </a:solidFill>
                <a:latin typeface="Verdana"/>
                <a:cs typeface="Verdana"/>
              </a:rPr>
              <a:t>une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certaine</a:t>
            </a:r>
            <a:r>
              <a:rPr dirty="0" sz="2600" spc="-13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quantité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d'erreur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dans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prédictions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(comme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3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0F0F0F"/>
                </a:solidFill>
                <a:latin typeface="Verdana"/>
                <a:cs typeface="Verdana"/>
              </a:rPr>
              <a:t>montre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90">
                <a:solidFill>
                  <a:srgbClr val="0F0F0F"/>
                </a:solidFill>
                <a:latin typeface="Verdana"/>
                <a:cs typeface="Verdana"/>
              </a:rPr>
              <a:t>RMSE),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mais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avec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0F0F0F"/>
                </a:solidFill>
                <a:latin typeface="Verdana"/>
                <a:cs typeface="Verdana"/>
              </a:rPr>
              <a:t>une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capacité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5">
                <a:solidFill>
                  <a:srgbClr val="0F0F0F"/>
                </a:solidFill>
                <a:latin typeface="Verdana"/>
                <a:cs typeface="Verdana"/>
              </a:rPr>
              <a:t>assez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solide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à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expliquer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variance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0F0F0F"/>
                </a:solidFill>
                <a:latin typeface="Verdana"/>
                <a:cs typeface="Verdana"/>
              </a:rPr>
              <a:t>livres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(comme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0F0F0F"/>
                </a:solidFill>
                <a:latin typeface="Verdana"/>
                <a:cs typeface="Verdana"/>
              </a:rPr>
              <a:t>montre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R²).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901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2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90"/>
              <a:ext cx="2601883" cy="20019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8766" y="4085498"/>
              <a:ext cx="11810999" cy="42005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23562" y="1035043"/>
            <a:ext cx="14375765" cy="6261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85"/>
              <a:t>Visualisation</a:t>
            </a:r>
            <a:r>
              <a:rPr dirty="0" sz="3900" spc="-20"/>
              <a:t> </a:t>
            </a:r>
            <a:r>
              <a:rPr dirty="0" sz="3900" spc="160"/>
              <a:t>des</a:t>
            </a:r>
            <a:r>
              <a:rPr dirty="0" sz="3900" spc="-20"/>
              <a:t> </a:t>
            </a:r>
            <a:r>
              <a:rPr dirty="0" sz="3900" spc="50"/>
              <a:t>prix</a:t>
            </a:r>
            <a:r>
              <a:rPr dirty="0" sz="3900" spc="-20"/>
              <a:t> </a:t>
            </a:r>
            <a:r>
              <a:rPr dirty="0" sz="3900" spc="110"/>
              <a:t>prédits</a:t>
            </a:r>
            <a:r>
              <a:rPr dirty="0" sz="3900" spc="-20"/>
              <a:t> </a:t>
            </a:r>
            <a:r>
              <a:rPr dirty="0" sz="3900" spc="100"/>
              <a:t>par</a:t>
            </a:r>
            <a:r>
              <a:rPr dirty="0" sz="3900" spc="-20"/>
              <a:t> </a:t>
            </a:r>
            <a:r>
              <a:rPr dirty="0" sz="3900" spc="105"/>
              <a:t>rapport</a:t>
            </a:r>
            <a:r>
              <a:rPr dirty="0" sz="3900" spc="-20"/>
              <a:t> </a:t>
            </a:r>
            <a:r>
              <a:rPr dirty="0" sz="3900" spc="75"/>
              <a:t>aux</a:t>
            </a:r>
            <a:r>
              <a:rPr dirty="0" sz="3900" spc="-20"/>
              <a:t> </a:t>
            </a:r>
            <a:r>
              <a:rPr dirty="0" sz="3900" spc="50"/>
              <a:t>prix</a:t>
            </a:r>
            <a:r>
              <a:rPr dirty="0" sz="3900" spc="-20"/>
              <a:t> </a:t>
            </a:r>
            <a:r>
              <a:rPr dirty="0" sz="3900" spc="60"/>
              <a:t>réels</a:t>
            </a:r>
            <a:endParaRPr sz="3900"/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10" y="2250863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35691" y="1999391"/>
            <a:ext cx="1635696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85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évaluer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performance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110">
                <a:solidFill>
                  <a:srgbClr val="0F0F0F"/>
                </a:solidFill>
                <a:latin typeface="Verdana"/>
                <a:cs typeface="Verdana"/>
              </a:rPr>
              <a:t>du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modèle,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nous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pourrions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tracer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une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ligne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45">
                <a:solidFill>
                  <a:srgbClr val="0F0F0F"/>
                </a:solidFill>
                <a:latin typeface="Verdana"/>
                <a:cs typeface="Verdana"/>
              </a:rPr>
              <a:t>y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40">
                <a:solidFill>
                  <a:srgbClr val="0F0F0F"/>
                </a:solidFill>
                <a:latin typeface="Verdana"/>
                <a:cs typeface="Verdana"/>
              </a:rPr>
              <a:t>=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x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70">
                <a:solidFill>
                  <a:srgbClr val="0F0F0F"/>
                </a:solidFill>
                <a:latin typeface="Verdana"/>
                <a:cs typeface="Verdana"/>
              </a:rPr>
              <a:t>(où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prédictions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sont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égales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aux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0F0F0F"/>
                </a:solidFill>
                <a:latin typeface="Verdana"/>
                <a:cs typeface="Verdana"/>
              </a:rPr>
              <a:t>valeurs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70">
                <a:solidFill>
                  <a:srgbClr val="0F0F0F"/>
                </a:solidFill>
                <a:latin typeface="Verdana"/>
                <a:cs typeface="Verdana"/>
              </a:rPr>
              <a:t>réelles)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sur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graphique.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Plus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points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sont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proches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cette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ligne,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meilleures</a:t>
            </a:r>
            <a:r>
              <a:rPr dirty="0" sz="2600" spc="-13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sont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prédictions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110">
                <a:solidFill>
                  <a:srgbClr val="0F0F0F"/>
                </a:solidFill>
                <a:latin typeface="Verdana"/>
                <a:cs typeface="Verdana"/>
              </a:rPr>
              <a:t>du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modèle.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points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éloignés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cette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ligne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5">
                <a:solidFill>
                  <a:srgbClr val="0F0F0F"/>
                </a:solidFill>
                <a:latin typeface="Verdana"/>
                <a:cs typeface="Verdana"/>
              </a:rPr>
              <a:t>indiquent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erreurs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dans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prédictions.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900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7060" y="2894119"/>
              <a:ext cx="11877674" cy="35623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99824" y="1035042"/>
            <a:ext cx="15623540" cy="626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135" b="1">
                <a:solidFill>
                  <a:srgbClr val="3652DD"/>
                </a:solidFill>
                <a:latin typeface="Tahoma"/>
                <a:cs typeface="Tahoma"/>
              </a:rPr>
              <a:t>Application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10" b="1">
                <a:solidFill>
                  <a:srgbClr val="3652DD"/>
                </a:solidFill>
                <a:latin typeface="Tahoma"/>
                <a:cs typeface="Tahoma"/>
              </a:rPr>
              <a:t>de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b="1">
                <a:solidFill>
                  <a:srgbClr val="3652DD"/>
                </a:solidFill>
                <a:latin typeface="Tahoma"/>
                <a:cs typeface="Tahoma"/>
              </a:rPr>
              <a:t>la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35" b="1">
                <a:solidFill>
                  <a:srgbClr val="3652DD"/>
                </a:solidFill>
                <a:latin typeface="Tahoma"/>
                <a:cs typeface="Tahoma"/>
              </a:rPr>
              <a:t>Prédiction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60" b="1">
                <a:solidFill>
                  <a:srgbClr val="3652DD"/>
                </a:solidFill>
                <a:latin typeface="Tahoma"/>
                <a:cs typeface="Tahoma"/>
              </a:rPr>
              <a:t>des</a:t>
            </a:r>
            <a:r>
              <a:rPr dirty="0" sz="3900" spc="-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50" b="1">
                <a:solidFill>
                  <a:srgbClr val="3652DD"/>
                </a:solidFill>
                <a:latin typeface="Tahoma"/>
                <a:cs typeface="Tahoma"/>
              </a:rPr>
              <a:t>prix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50" b="1">
                <a:solidFill>
                  <a:srgbClr val="3652DD"/>
                </a:solidFill>
                <a:latin typeface="Tahoma"/>
                <a:cs typeface="Tahoma"/>
              </a:rPr>
              <a:t>d’un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65" b="1">
                <a:solidFill>
                  <a:srgbClr val="3652DD"/>
                </a:solidFill>
                <a:latin typeface="Tahoma"/>
                <a:cs typeface="Tahoma"/>
              </a:rPr>
              <a:t>ensemble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10" b="1">
                <a:solidFill>
                  <a:srgbClr val="3652DD"/>
                </a:solidFill>
                <a:latin typeface="Tahoma"/>
                <a:cs typeface="Tahoma"/>
              </a:rPr>
              <a:t>de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55" b="1">
                <a:solidFill>
                  <a:srgbClr val="3652DD"/>
                </a:solidFill>
                <a:latin typeface="Tahoma"/>
                <a:cs typeface="Tahoma"/>
              </a:rPr>
              <a:t>Test</a:t>
            </a:r>
            <a:endParaRPr sz="39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10" y="2250864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35691" y="2060428"/>
            <a:ext cx="459105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prédit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35">
                <a:solidFill>
                  <a:srgbClr val="0F0F0F"/>
                </a:solidFill>
                <a:latin typeface="Verdana"/>
                <a:cs typeface="Verdana"/>
              </a:rPr>
              <a:t>: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448,4878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8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8342" y="3529831"/>
              <a:ext cx="11810999" cy="56578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28461" y="1035043"/>
            <a:ext cx="14265910" cy="626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135" b="1">
                <a:solidFill>
                  <a:srgbClr val="3652DD"/>
                </a:solidFill>
                <a:latin typeface="Tahoma"/>
                <a:cs typeface="Tahoma"/>
              </a:rPr>
              <a:t>Application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29" b="1">
                <a:solidFill>
                  <a:srgbClr val="3652DD"/>
                </a:solidFill>
                <a:latin typeface="Tahoma"/>
                <a:cs typeface="Tahoma"/>
              </a:rPr>
              <a:t>du</a:t>
            </a:r>
            <a:r>
              <a:rPr dirty="0" sz="3900" spc="-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25" b="1">
                <a:solidFill>
                  <a:srgbClr val="3652DD"/>
                </a:solidFill>
                <a:latin typeface="Tahoma"/>
                <a:cs typeface="Tahoma"/>
              </a:rPr>
              <a:t>2ème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55" b="1">
                <a:solidFill>
                  <a:srgbClr val="3652DD"/>
                </a:solidFill>
                <a:latin typeface="Tahoma"/>
                <a:cs typeface="Tahoma"/>
              </a:rPr>
              <a:t>Modéle</a:t>
            </a:r>
            <a:r>
              <a:rPr dirty="0" sz="3900" spc="-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-385" b="1">
                <a:solidFill>
                  <a:srgbClr val="3652DD"/>
                </a:solidFill>
                <a:latin typeface="Tahoma"/>
                <a:cs typeface="Tahoma"/>
              </a:rPr>
              <a:t>:</a:t>
            </a:r>
            <a:r>
              <a:rPr dirty="0" sz="3900" spc="-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05" b="1">
                <a:solidFill>
                  <a:srgbClr val="3652DD"/>
                </a:solidFill>
                <a:latin typeface="Tahoma"/>
                <a:cs typeface="Tahoma"/>
              </a:rPr>
              <a:t>Régression</a:t>
            </a:r>
            <a:r>
              <a:rPr dirty="0" sz="3900" spc="-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14" b="1">
                <a:solidFill>
                  <a:srgbClr val="3652DD"/>
                </a:solidFill>
                <a:latin typeface="Tahoma"/>
                <a:cs typeface="Tahoma"/>
              </a:rPr>
              <a:t>polynomiale</a:t>
            </a:r>
            <a:endParaRPr sz="39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10" y="2250864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35691" y="1999392"/>
            <a:ext cx="1635188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modèle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évalué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sur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l'ensemble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0F0F0F"/>
                </a:solidFill>
                <a:latin typeface="Verdana"/>
                <a:cs typeface="Verdana"/>
              </a:rPr>
              <a:t>test,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score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R²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imprimé.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score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30">
                <a:solidFill>
                  <a:srgbClr val="0F0F0F"/>
                </a:solidFill>
                <a:latin typeface="Verdana"/>
                <a:cs typeface="Verdana"/>
              </a:rPr>
              <a:t>R²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affiché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est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d'environ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15">
                <a:solidFill>
                  <a:srgbClr val="0F0F0F"/>
                </a:solidFill>
                <a:latin typeface="Verdana"/>
                <a:cs typeface="Verdana"/>
              </a:rPr>
              <a:t>0.63,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5">
                <a:solidFill>
                  <a:srgbClr val="0F0F0F"/>
                </a:solidFill>
                <a:latin typeface="Verdana"/>
                <a:cs typeface="Verdana"/>
              </a:rPr>
              <a:t>ce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suggère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5">
                <a:solidFill>
                  <a:srgbClr val="0F0F0F"/>
                </a:solidFill>
                <a:latin typeface="Verdana"/>
                <a:cs typeface="Verdana"/>
              </a:rPr>
              <a:t>que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modèle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régression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polynomiale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explique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environ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25">
                <a:solidFill>
                  <a:srgbClr val="0F0F0F"/>
                </a:solidFill>
                <a:latin typeface="Verdana"/>
                <a:cs typeface="Verdana"/>
              </a:rPr>
              <a:t>63%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la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variabilité</a:t>
            </a:r>
            <a:r>
              <a:rPr dirty="0" sz="2600" spc="-2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2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2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variable</a:t>
            </a:r>
            <a:r>
              <a:rPr dirty="0" sz="2600" spc="-2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cible.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22821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1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1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3894484"/>
              <a:ext cx="3628084" cy="441450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11305" y="4074774"/>
              <a:ext cx="3263265" cy="4031615"/>
            </a:xfrm>
            <a:custGeom>
              <a:avLst/>
              <a:gdLst/>
              <a:ahLst/>
              <a:cxnLst/>
              <a:rect l="l" t="t" r="r" b="b"/>
              <a:pathLst>
                <a:path w="3263265" h="4031615">
                  <a:moveTo>
                    <a:pt x="3043800" y="4031035"/>
                  </a:moveTo>
                  <a:lnTo>
                    <a:pt x="219073" y="4031035"/>
                  </a:lnTo>
                  <a:lnTo>
                    <a:pt x="176135" y="4026787"/>
                  </a:lnTo>
                  <a:lnTo>
                    <a:pt x="135238" y="4014359"/>
                  </a:lnTo>
                  <a:lnTo>
                    <a:pt x="97531" y="3994228"/>
                  </a:lnTo>
                  <a:lnTo>
                    <a:pt x="64165" y="3966869"/>
                  </a:lnTo>
                  <a:lnTo>
                    <a:pt x="36806" y="3933503"/>
                  </a:lnTo>
                  <a:lnTo>
                    <a:pt x="16675" y="3895796"/>
                  </a:lnTo>
                  <a:lnTo>
                    <a:pt x="4248" y="3854899"/>
                  </a:lnTo>
                  <a:lnTo>
                    <a:pt x="0" y="3811963"/>
                  </a:lnTo>
                  <a:lnTo>
                    <a:pt x="0" y="219071"/>
                  </a:lnTo>
                  <a:lnTo>
                    <a:pt x="4248" y="176135"/>
                  </a:lnTo>
                  <a:lnTo>
                    <a:pt x="16675" y="135238"/>
                  </a:lnTo>
                  <a:lnTo>
                    <a:pt x="36806" y="97532"/>
                  </a:lnTo>
                  <a:lnTo>
                    <a:pt x="64165" y="64165"/>
                  </a:lnTo>
                  <a:lnTo>
                    <a:pt x="97531" y="36807"/>
                  </a:lnTo>
                  <a:lnTo>
                    <a:pt x="135238" y="16676"/>
                  </a:lnTo>
                  <a:lnTo>
                    <a:pt x="176135" y="4248"/>
                  </a:lnTo>
                  <a:lnTo>
                    <a:pt x="219074" y="0"/>
                  </a:lnTo>
                  <a:lnTo>
                    <a:pt x="3043798" y="0"/>
                  </a:lnTo>
                  <a:lnTo>
                    <a:pt x="3086737" y="4248"/>
                  </a:lnTo>
                  <a:lnTo>
                    <a:pt x="3127634" y="16676"/>
                  </a:lnTo>
                  <a:lnTo>
                    <a:pt x="3165341" y="36807"/>
                  </a:lnTo>
                  <a:lnTo>
                    <a:pt x="3198707" y="64165"/>
                  </a:lnTo>
                  <a:lnTo>
                    <a:pt x="3226066" y="97532"/>
                  </a:lnTo>
                  <a:lnTo>
                    <a:pt x="3246197" y="135238"/>
                  </a:lnTo>
                  <a:lnTo>
                    <a:pt x="3258625" y="176135"/>
                  </a:lnTo>
                  <a:lnTo>
                    <a:pt x="3262873" y="219071"/>
                  </a:lnTo>
                  <a:lnTo>
                    <a:pt x="3262873" y="3811963"/>
                  </a:lnTo>
                  <a:lnTo>
                    <a:pt x="3258625" y="3854899"/>
                  </a:lnTo>
                  <a:lnTo>
                    <a:pt x="3246197" y="3895796"/>
                  </a:lnTo>
                  <a:lnTo>
                    <a:pt x="3226066" y="3933503"/>
                  </a:lnTo>
                  <a:lnTo>
                    <a:pt x="3198707" y="3966869"/>
                  </a:lnTo>
                  <a:lnTo>
                    <a:pt x="3165341" y="3994228"/>
                  </a:lnTo>
                  <a:lnTo>
                    <a:pt x="3127634" y="4014359"/>
                  </a:lnTo>
                  <a:lnTo>
                    <a:pt x="3086737" y="4026787"/>
                  </a:lnTo>
                  <a:lnTo>
                    <a:pt x="3043800" y="4031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1510" y="3131887"/>
              <a:ext cx="1902464" cy="19024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194102" y="3426154"/>
              <a:ext cx="1297305" cy="1295400"/>
            </a:xfrm>
            <a:custGeom>
              <a:avLst/>
              <a:gdLst/>
              <a:ahLst/>
              <a:cxnLst/>
              <a:rect l="l" t="t" r="r" b="b"/>
              <a:pathLst>
                <a:path w="1297304" h="1295400">
                  <a:moveTo>
                    <a:pt x="732701" y="658355"/>
                  </a:moveTo>
                  <a:lnTo>
                    <a:pt x="705459" y="627303"/>
                  </a:lnTo>
                  <a:lnTo>
                    <a:pt x="696658" y="626224"/>
                  </a:lnTo>
                  <a:lnTo>
                    <a:pt x="618375" y="626224"/>
                  </a:lnTo>
                  <a:lnTo>
                    <a:pt x="672147" y="488518"/>
                  </a:lnTo>
                  <a:lnTo>
                    <a:pt x="650722" y="458038"/>
                  </a:lnTo>
                  <a:lnTo>
                    <a:pt x="642353" y="459917"/>
                  </a:lnTo>
                  <a:lnTo>
                    <a:pt x="572211" y="621499"/>
                  </a:lnTo>
                  <a:lnTo>
                    <a:pt x="569963" y="638822"/>
                  </a:lnTo>
                  <a:lnTo>
                    <a:pt x="571995" y="647306"/>
                  </a:lnTo>
                  <a:lnTo>
                    <a:pt x="606005" y="670953"/>
                  </a:lnTo>
                  <a:lnTo>
                    <a:pt x="684288" y="670953"/>
                  </a:lnTo>
                  <a:lnTo>
                    <a:pt x="630504" y="808634"/>
                  </a:lnTo>
                  <a:lnTo>
                    <a:pt x="648614" y="839139"/>
                  </a:lnTo>
                  <a:lnTo>
                    <a:pt x="660247" y="839139"/>
                  </a:lnTo>
                  <a:lnTo>
                    <a:pt x="668705" y="833755"/>
                  </a:lnTo>
                  <a:lnTo>
                    <a:pt x="730453" y="675678"/>
                  </a:lnTo>
                  <a:lnTo>
                    <a:pt x="732637" y="667092"/>
                  </a:lnTo>
                  <a:lnTo>
                    <a:pt x="732701" y="658355"/>
                  </a:lnTo>
                  <a:close/>
                </a:path>
                <a:path w="1297304" h="1295400">
                  <a:moveTo>
                    <a:pt x="939342" y="648589"/>
                  </a:moveTo>
                  <a:lnTo>
                    <a:pt x="935532" y="601497"/>
                  </a:lnTo>
                  <a:lnTo>
                    <a:pt x="924496" y="556793"/>
                  </a:lnTo>
                  <a:lnTo>
                    <a:pt x="906843" y="515086"/>
                  </a:lnTo>
                  <a:lnTo>
                    <a:pt x="894613" y="495414"/>
                  </a:lnTo>
                  <a:lnTo>
                    <a:pt x="894613" y="648589"/>
                  </a:lnTo>
                  <a:lnTo>
                    <a:pt x="889609" y="698106"/>
                  </a:lnTo>
                  <a:lnTo>
                    <a:pt x="875245" y="744258"/>
                  </a:lnTo>
                  <a:lnTo>
                    <a:pt x="852538" y="786041"/>
                  </a:lnTo>
                  <a:lnTo>
                    <a:pt x="822464" y="822464"/>
                  </a:lnTo>
                  <a:lnTo>
                    <a:pt x="786041" y="852525"/>
                  </a:lnTo>
                  <a:lnTo>
                    <a:pt x="744258" y="875245"/>
                  </a:lnTo>
                  <a:lnTo>
                    <a:pt x="698106" y="889596"/>
                  </a:lnTo>
                  <a:lnTo>
                    <a:pt x="648589" y="894613"/>
                  </a:lnTo>
                  <a:lnTo>
                    <a:pt x="599084" y="889596"/>
                  </a:lnTo>
                  <a:lnTo>
                    <a:pt x="552932" y="875245"/>
                  </a:lnTo>
                  <a:lnTo>
                    <a:pt x="511149" y="852538"/>
                  </a:lnTo>
                  <a:lnTo>
                    <a:pt x="474713" y="822464"/>
                  </a:lnTo>
                  <a:lnTo>
                    <a:pt x="444652" y="786041"/>
                  </a:lnTo>
                  <a:lnTo>
                    <a:pt x="421944" y="744258"/>
                  </a:lnTo>
                  <a:lnTo>
                    <a:pt x="407581" y="698106"/>
                  </a:lnTo>
                  <a:lnTo>
                    <a:pt x="402577" y="648589"/>
                  </a:lnTo>
                  <a:lnTo>
                    <a:pt x="407581" y="599071"/>
                  </a:lnTo>
                  <a:lnTo>
                    <a:pt x="421944" y="552919"/>
                  </a:lnTo>
                  <a:lnTo>
                    <a:pt x="444652" y="511136"/>
                  </a:lnTo>
                  <a:lnTo>
                    <a:pt x="474713" y="474713"/>
                  </a:lnTo>
                  <a:lnTo>
                    <a:pt x="511149" y="444652"/>
                  </a:lnTo>
                  <a:lnTo>
                    <a:pt x="552932" y="421932"/>
                  </a:lnTo>
                  <a:lnTo>
                    <a:pt x="599084" y="407581"/>
                  </a:lnTo>
                  <a:lnTo>
                    <a:pt x="648589" y="402577"/>
                  </a:lnTo>
                  <a:lnTo>
                    <a:pt x="698106" y="407581"/>
                  </a:lnTo>
                  <a:lnTo>
                    <a:pt x="744258" y="421932"/>
                  </a:lnTo>
                  <a:lnTo>
                    <a:pt x="786041" y="444652"/>
                  </a:lnTo>
                  <a:lnTo>
                    <a:pt x="822464" y="474713"/>
                  </a:lnTo>
                  <a:lnTo>
                    <a:pt x="852538" y="511136"/>
                  </a:lnTo>
                  <a:lnTo>
                    <a:pt x="875245" y="552919"/>
                  </a:lnTo>
                  <a:lnTo>
                    <a:pt x="889609" y="599071"/>
                  </a:lnTo>
                  <a:lnTo>
                    <a:pt x="894613" y="648589"/>
                  </a:lnTo>
                  <a:lnTo>
                    <a:pt x="894613" y="495414"/>
                  </a:lnTo>
                  <a:lnTo>
                    <a:pt x="854087" y="443103"/>
                  </a:lnTo>
                  <a:lnTo>
                    <a:pt x="820191" y="414020"/>
                  </a:lnTo>
                  <a:lnTo>
                    <a:pt x="782091" y="390347"/>
                  </a:lnTo>
                  <a:lnTo>
                    <a:pt x="740397" y="372694"/>
                  </a:lnTo>
                  <a:lnTo>
                    <a:pt x="695693" y="361657"/>
                  </a:lnTo>
                  <a:lnTo>
                    <a:pt x="648589" y="357835"/>
                  </a:lnTo>
                  <a:lnTo>
                    <a:pt x="601497" y="361657"/>
                  </a:lnTo>
                  <a:lnTo>
                    <a:pt x="556793" y="372694"/>
                  </a:lnTo>
                  <a:lnTo>
                    <a:pt x="515099" y="390347"/>
                  </a:lnTo>
                  <a:lnTo>
                    <a:pt x="476999" y="414020"/>
                  </a:lnTo>
                  <a:lnTo>
                    <a:pt x="443103" y="443103"/>
                  </a:lnTo>
                  <a:lnTo>
                    <a:pt x="414020" y="476986"/>
                  </a:lnTo>
                  <a:lnTo>
                    <a:pt x="390347" y="515086"/>
                  </a:lnTo>
                  <a:lnTo>
                    <a:pt x="372694" y="556793"/>
                  </a:lnTo>
                  <a:lnTo>
                    <a:pt x="361657" y="601497"/>
                  </a:lnTo>
                  <a:lnTo>
                    <a:pt x="357847" y="648589"/>
                  </a:lnTo>
                  <a:lnTo>
                    <a:pt x="361657" y="695693"/>
                  </a:lnTo>
                  <a:lnTo>
                    <a:pt x="372694" y="740384"/>
                  </a:lnTo>
                  <a:lnTo>
                    <a:pt x="390347" y="782091"/>
                  </a:lnTo>
                  <a:lnTo>
                    <a:pt x="414020" y="820191"/>
                  </a:lnTo>
                  <a:lnTo>
                    <a:pt x="443103" y="854087"/>
                  </a:lnTo>
                  <a:lnTo>
                    <a:pt x="476999" y="883170"/>
                  </a:lnTo>
                  <a:lnTo>
                    <a:pt x="515099" y="906830"/>
                  </a:lnTo>
                  <a:lnTo>
                    <a:pt x="556793" y="924496"/>
                  </a:lnTo>
                  <a:lnTo>
                    <a:pt x="601497" y="935520"/>
                  </a:lnTo>
                  <a:lnTo>
                    <a:pt x="648589" y="939342"/>
                  </a:lnTo>
                  <a:lnTo>
                    <a:pt x="695693" y="935520"/>
                  </a:lnTo>
                  <a:lnTo>
                    <a:pt x="740397" y="924496"/>
                  </a:lnTo>
                  <a:lnTo>
                    <a:pt x="782091" y="906830"/>
                  </a:lnTo>
                  <a:lnTo>
                    <a:pt x="820191" y="883170"/>
                  </a:lnTo>
                  <a:lnTo>
                    <a:pt x="854087" y="854087"/>
                  </a:lnTo>
                  <a:lnTo>
                    <a:pt x="883170" y="820191"/>
                  </a:lnTo>
                  <a:lnTo>
                    <a:pt x="906843" y="782091"/>
                  </a:lnTo>
                  <a:lnTo>
                    <a:pt x="924496" y="740384"/>
                  </a:lnTo>
                  <a:lnTo>
                    <a:pt x="935532" y="695693"/>
                  </a:lnTo>
                  <a:lnTo>
                    <a:pt x="939342" y="648589"/>
                  </a:lnTo>
                  <a:close/>
                </a:path>
                <a:path w="1297304" h="1295400">
                  <a:moveTo>
                    <a:pt x="1297165" y="596900"/>
                  </a:moveTo>
                  <a:lnTo>
                    <a:pt x="1293088" y="571500"/>
                  </a:lnTo>
                  <a:lnTo>
                    <a:pt x="1281963" y="558800"/>
                  </a:lnTo>
                  <a:lnTo>
                    <a:pt x="1265478" y="546100"/>
                  </a:lnTo>
                  <a:lnTo>
                    <a:pt x="1252474" y="546100"/>
                  </a:lnTo>
                  <a:lnTo>
                    <a:pt x="1252474" y="596900"/>
                  </a:lnTo>
                  <a:lnTo>
                    <a:pt x="1252461" y="685800"/>
                  </a:lnTo>
                  <a:lnTo>
                    <a:pt x="1249235" y="698500"/>
                  </a:lnTo>
                  <a:lnTo>
                    <a:pt x="1107516" y="698500"/>
                  </a:lnTo>
                  <a:lnTo>
                    <a:pt x="1102575" y="711200"/>
                  </a:lnTo>
                  <a:lnTo>
                    <a:pt x="1099972" y="711200"/>
                  </a:lnTo>
                  <a:lnTo>
                    <a:pt x="1088542" y="762000"/>
                  </a:lnTo>
                  <a:lnTo>
                    <a:pt x="1070927" y="812800"/>
                  </a:lnTo>
                  <a:lnTo>
                    <a:pt x="1047445" y="863600"/>
                  </a:lnTo>
                  <a:lnTo>
                    <a:pt x="1018362" y="914400"/>
                  </a:lnTo>
                  <a:lnTo>
                    <a:pt x="1014869" y="914400"/>
                  </a:lnTo>
                  <a:lnTo>
                    <a:pt x="1014120" y="927100"/>
                  </a:lnTo>
                  <a:lnTo>
                    <a:pt x="1016063" y="927100"/>
                  </a:lnTo>
                  <a:lnTo>
                    <a:pt x="1020635" y="939800"/>
                  </a:lnTo>
                  <a:lnTo>
                    <a:pt x="1107706" y="1028700"/>
                  </a:lnTo>
                  <a:lnTo>
                    <a:pt x="1110589" y="1028700"/>
                  </a:lnTo>
                  <a:lnTo>
                    <a:pt x="1040701" y="1104900"/>
                  </a:lnTo>
                  <a:lnTo>
                    <a:pt x="1033272" y="1104900"/>
                  </a:lnTo>
                  <a:lnTo>
                    <a:pt x="983551" y="1054100"/>
                  </a:lnTo>
                  <a:lnTo>
                    <a:pt x="946251" y="1016000"/>
                  </a:lnTo>
                  <a:lnTo>
                    <a:pt x="939685" y="1016000"/>
                  </a:lnTo>
                  <a:lnTo>
                    <a:pt x="932167" y="1003300"/>
                  </a:lnTo>
                  <a:lnTo>
                    <a:pt x="924420" y="1003300"/>
                  </a:lnTo>
                  <a:lnTo>
                    <a:pt x="917206" y="1016000"/>
                  </a:lnTo>
                  <a:lnTo>
                    <a:pt x="871943" y="1041400"/>
                  </a:lnTo>
                  <a:lnTo>
                    <a:pt x="823544" y="1066800"/>
                  </a:lnTo>
                  <a:lnTo>
                    <a:pt x="720102" y="1092200"/>
                  </a:lnTo>
                  <a:lnTo>
                    <a:pt x="712546" y="1092200"/>
                  </a:lnTo>
                  <a:lnTo>
                    <a:pt x="706539" y="1104900"/>
                  </a:lnTo>
                  <a:lnTo>
                    <a:pt x="702576" y="1104900"/>
                  </a:lnTo>
                  <a:lnTo>
                    <a:pt x="701154" y="1117600"/>
                  </a:lnTo>
                  <a:lnTo>
                    <a:pt x="701154" y="1244600"/>
                  </a:lnTo>
                  <a:lnTo>
                    <a:pt x="596061" y="1244600"/>
                  </a:lnTo>
                  <a:lnTo>
                    <a:pt x="596061" y="1117600"/>
                  </a:lnTo>
                  <a:lnTo>
                    <a:pt x="594639" y="1104900"/>
                  </a:lnTo>
                  <a:lnTo>
                    <a:pt x="590677" y="1104900"/>
                  </a:lnTo>
                  <a:lnTo>
                    <a:pt x="584682" y="1092200"/>
                  </a:lnTo>
                  <a:lnTo>
                    <a:pt x="577113" y="1092200"/>
                  </a:lnTo>
                  <a:lnTo>
                    <a:pt x="473659" y="1066800"/>
                  </a:lnTo>
                  <a:lnTo>
                    <a:pt x="449465" y="1054100"/>
                  </a:lnTo>
                  <a:lnTo>
                    <a:pt x="425272" y="1041400"/>
                  </a:lnTo>
                  <a:lnTo>
                    <a:pt x="380009" y="1016000"/>
                  </a:lnTo>
                  <a:lnTo>
                    <a:pt x="376034" y="1003300"/>
                  </a:lnTo>
                  <a:lnTo>
                    <a:pt x="361022" y="1003300"/>
                  </a:lnTo>
                  <a:lnTo>
                    <a:pt x="355269" y="1016000"/>
                  </a:lnTo>
                  <a:lnTo>
                    <a:pt x="264109" y="1104900"/>
                  </a:lnTo>
                  <a:lnTo>
                    <a:pt x="253758" y="1104900"/>
                  </a:lnTo>
                  <a:lnTo>
                    <a:pt x="186613" y="1028700"/>
                  </a:lnTo>
                  <a:lnTo>
                    <a:pt x="189318" y="1028700"/>
                  </a:lnTo>
                  <a:lnTo>
                    <a:pt x="276542" y="939800"/>
                  </a:lnTo>
                  <a:lnTo>
                    <a:pt x="281127" y="927100"/>
                  </a:lnTo>
                  <a:lnTo>
                    <a:pt x="283070" y="927100"/>
                  </a:lnTo>
                  <a:lnTo>
                    <a:pt x="282321" y="914400"/>
                  </a:lnTo>
                  <a:lnTo>
                    <a:pt x="278828" y="914400"/>
                  </a:lnTo>
                  <a:lnTo>
                    <a:pt x="249732" y="863600"/>
                  </a:lnTo>
                  <a:lnTo>
                    <a:pt x="226250" y="812800"/>
                  </a:lnTo>
                  <a:lnTo>
                    <a:pt x="208648" y="762000"/>
                  </a:lnTo>
                  <a:lnTo>
                    <a:pt x="197218" y="711200"/>
                  </a:lnTo>
                  <a:lnTo>
                    <a:pt x="194614" y="711200"/>
                  </a:lnTo>
                  <a:lnTo>
                    <a:pt x="189674" y="698500"/>
                  </a:lnTo>
                  <a:lnTo>
                    <a:pt x="47955" y="698500"/>
                  </a:lnTo>
                  <a:lnTo>
                    <a:pt x="44729" y="685800"/>
                  </a:lnTo>
                  <a:lnTo>
                    <a:pt x="44729" y="596900"/>
                  </a:lnTo>
                  <a:lnTo>
                    <a:pt x="47955" y="584200"/>
                  </a:lnTo>
                  <a:lnTo>
                    <a:pt x="194614" y="584200"/>
                  </a:lnTo>
                  <a:lnTo>
                    <a:pt x="197218" y="571500"/>
                  </a:lnTo>
                  <a:lnTo>
                    <a:pt x="208648" y="520700"/>
                  </a:lnTo>
                  <a:lnTo>
                    <a:pt x="226263" y="469900"/>
                  </a:lnTo>
                  <a:lnTo>
                    <a:pt x="249745" y="419100"/>
                  </a:lnTo>
                  <a:lnTo>
                    <a:pt x="278828" y="368300"/>
                  </a:lnTo>
                  <a:lnTo>
                    <a:pt x="282321" y="368300"/>
                  </a:lnTo>
                  <a:lnTo>
                    <a:pt x="283070" y="355600"/>
                  </a:lnTo>
                  <a:lnTo>
                    <a:pt x="281127" y="355600"/>
                  </a:lnTo>
                  <a:lnTo>
                    <a:pt x="276542" y="342900"/>
                  </a:lnTo>
                  <a:lnTo>
                    <a:pt x="189484" y="254000"/>
                  </a:lnTo>
                  <a:lnTo>
                    <a:pt x="186601" y="254000"/>
                  </a:lnTo>
                  <a:lnTo>
                    <a:pt x="256489" y="177800"/>
                  </a:lnTo>
                  <a:lnTo>
                    <a:pt x="263906" y="177800"/>
                  </a:lnTo>
                  <a:lnTo>
                    <a:pt x="350939" y="266700"/>
                  </a:lnTo>
                  <a:lnTo>
                    <a:pt x="357505" y="279400"/>
                  </a:lnTo>
                  <a:lnTo>
                    <a:pt x="372770" y="279400"/>
                  </a:lnTo>
                  <a:lnTo>
                    <a:pt x="379984" y="266700"/>
                  </a:lnTo>
                  <a:lnTo>
                    <a:pt x="425246" y="241300"/>
                  </a:lnTo>
                  <a:lnTo>
                    <a:pt x="449453" y="228600"/>
                  </a:lnTo>
                  <a:lnTo>
                    <a:pt x="473646" y="215900"/>
                  </a:lnTo>
                  <a:lnTo>
                    <a:pt x="577088" y="190500"/>
                  </a:lnTo>
                  <a:lnTo>
                    <a:pt x="584644" y="190500"/>
                  </a:lnTo>
                  <a:lnTo>
                    <a:pt x="590651" y="177800"/>
                  </a:lnTo>
                  <a:lnTo>
                    <a:pt x="594614" y="177800"/>
                  </a:lnTo>
                  <a:lnTo>
                    <a:pt x="596036" y="165100"/>
                  </a:lnTo>
                  <a:lnTo>
                    <a:pt x="596036" y="38100"/>
                  </a:lnTo>
                  <a:lnTo>
                    <a:pt x="701154" y="38100"/>
                  </a:lnTo>
                  <a:lnTo>
                    <a:pt x="701154" y="165100"/>
                  </a:lnTo>
                  <a:lnTo>
                    <a:pt x="702576" y="177800"/>
                  </a:lnTo>
                  <a:lnTo>
                    <a:pt x="706526" y="177800"/>
                  </a:lnTo>
                  <a:lnTo>
                    <a:pt x="712533" y="190500"/>
                  </a:lnTo>
                  <a:lnTo>
                    <a:pt x="720102" y="190500"/>
                  </a:lnTo>
                  <a:lnTo>
                    <a:pt x="823544" y="215900"/>
                  </a:lnTo>
                  <a:lnTo>
                    <a:pt x="871943" y="241300"/>
                  </a:lnTo>
                  <a:lnTo>
                    <a:pt x="917206" y="266700"/>
                  </a:lnTo>
                  <a:lnTo>
                    <a:pt x="924407" y="279400"/>
                  </a:lnTo>
                  <a:lnTo>
                    <a:pt x="939685" y="279400"/>
                  </a:lnTo>
                  <a:lnTo>
                    <a:pt x="946251" y="266700"/>
                  </a:lnTo>
                  <a:lnTo>
                    <a:pt x="983475" y="228600"/>
                  </a:lnTo>
                  <a:lnTo>
                    <a:pt x="1033094" y="177800"/>
                  </a:lnTo>
                  <a:lnTo>
                    <a:pt x="1040752" y="177800"/>
                  </a:lnTo>
                  <a:lnTo>
                    <a:pt x="1107871" y="241300"/>
                  </a:lnTo>
                  <a:lnTo>
                    <a:pt x="1110589" y="254000"/>
                  </a:lnTo>
                  <a:lnTo>
                    <a:pt x="1107884" y="254000"/>
                  </a:lnTo>
                  <a:lnTo>
                    <a:pt x="1020660" y="342900"/>
                  </a:lnTo>
                  <a:lnTo>
                    <a:pt x="1016088" y="355600"/>
                  </a:lnTo>
                  <a:lnTo>
                    <a:pt x="1014145" y="355600"/>
                  </a:lnTo>
                  <a:lnTo>
                    <a:pt x="1014895" y="368300"/>
                  </a:lnTo>
                  <a:lnTo>
                    <a:pt x="1018387" y="368300"/>
                  </a:lnTo>
                  <a:lnTo>
                    <a:pt x="1047470" y="419100"/>
                  </a:lnTo>
                  <a:lnTo>
                    <a:pt x="1070965" y="469900"/>
                  </a:lnTo>
                  <a:lnTo>
                    <a:pt x="1088567" y="520700"/>
                  </a:lnTo>
                  <a:lnTo>
                    <a:pt x="1099997" y="571500"/>
                  </a:lnTo>
                  <a:lnTo>
                    <a:pt x="1102601" y="584200"/>
                  </a:lnTo>
                  <a:lnTo>
                    <a:pt x="1249286" y="584200"/>
                  </a:lnTo>
                  <a:lnTo>
                    <a:pt x="1252474" y="596900"/>
                  </a:lnTo>
                  <a:lnTo>
                    <a:pt x="1252474" y="546100"/>
                  </a:lnTo>
                  <a:lnTo>
                    <a:pt x="1140853" y="546100"/>
                  </a:lnTo>
                  <a:lnTo>
                    <a:pt x="1128915" y="495300"/>
                  </a:lnTo>
                  <a:lnTo>
                    <a:pt x="1112253" y="444500"/>
                  </a:lnTo>
                  <a:lnTo>
                    <a:pt x="1091069" y="406400"/>
                  </a:lnTo>
                  <a:lnTo>
                    <a:pt x="1065530" y="368300"/>
                  </a:lnTo>
                  <a:lnTo>
                    <a:pt x="1139621" y="292100"/>
                  </a:lnTo>
                  <a:lnTo>
                    <a:pt x="1150848" y="266700"/>
                  </a:lnTo>
                  <a:lnTo>
                    <a:pt x="1154557" y="254000"/>
                  </a:lnTo>
                  <a:lnTo>
                    <a:pt x="1150759" y="228600"/>
                  </a:lnTo>
                  <a:lnTo>
                    <a:pt x="1139469" y="215900"/>
                  </a:lnTo>
                  <a:lnTo>
                    <a:pt x="1100810" y="177800"/>
                  </a:lnTo>
                  <a:lnTo>
                    <a:pt x="1075029" y="152400"/>
                  </a:lnTo>
                  <a:lnTo>
                    <a:pt x="1057973" y="139700"/>
                  </a:lnTo>
                  <a:lnTo>
                    <a:pt x="1018870" y="139700"/>
                  </a:lnTo>
                  <a:lnTo>
                    <a:pt x="1001585" y="152400"/>
                  </a:lnTo>
                  <a:lnTo>
                    <a:pt x="927849" y="228600"/>
                  </a:lnTo>
                  <a:lnTo>
                    <a:pt x="885405" y="203200"/>
                  </a:lnTo>
                  <a:lnTo>
                    <a:pt x="840638" y="177800"/>
                  </a:lnTo>
                  <a:lnTo>
                    <a:pt x="745883" y="152400"/>
                  </a:lnTo>
                  <a:lnTo>
                    <a:pt x="745883" y="50800"/>
                  </a:lnTo>
                  <a:lnTo>
                    <a:pt x="743839" y="38100"/>
                  </a:lnTo>
                  <a:lnTo>
                    <a:pt x="741807" y="25400"/>
                  </a:lnTo>
                  <a:lnTo>
                    <a:pt x="730681" y="12700"/>
                  </a:lnTo>
                  <a:lnTo>
                    <a:pt x="714184" y="0"/>
                  </a:lnTo>
                  <a:lnTo>
                    <a:pt x="583006" y="0"/>
                  </a:lnTo>
                  <a:lnTo>
                    <a:pt x="566508" y="12700"/>
                  </a:lnTo>
                  <a:lnTo>
                    <a:pt x="555383" y="25400"/>
                  </a:lnTo>
                  <a:lnTo>
                    <a:pt x="551307" y="50800"/>
                  </a:lnTo>
                  <a:lnTo>
                    <a:pt x="551307" y="152400"/>
                  </a:lnTo>
                  <a:lnTo>
                    <a:pt x="456552" y="177800"/>
                  </a:lnTo>
                  <a:lnTo>
                    <a:pt x="411784" y="203200"/>
                  </a:lnTo>
                  <a:lnTo>
                    <a:pt x="369341" y="228600"/>
                  </a:lnTo>
                  <a:lnTo>
                    <a:pt x="320065" y="177800"/>
                  </a:lnTo>
                  <a:lnTo>
                    <a:pt x="295427" y="152400"/>
                  </a:lnTo>
                  <a:lnTo>
                    <a:pt x="278231" y="139700"/>
                  </a:lnTo>
                  <a:lnTo>
                    <a:pt x="239204" y="139700"/>
                  </a:lnTo>
                  <a:lnTo>
                    <a:pt x="222135" y="152400"/>
                  </a:lnTo>
                  <a:lnTo>
                    <a:pt x="157721" y="215900"/>
                  </a:lnTo>
                  <a:lnTo>
                    <a:pt x="146443" y="228600"/>
                  </a:lnTo>
                  <a:lnTo>
                    <a:pt x="142671" y="254000"/>
                  </a:lnTo>
                  <a:lnTo>
                    <a:pt x="146431" y="266700"/>
                  </a:lnTo>
                  <a:lnTo>
                    <a:pt x="157746" y="292100"/>
                  </a:lnTo>
                  <a:lnTo>
                    <a:pt x="231660" y="368300"/>
                  </a:lnTo>
                  <a:lnTo>
                    <a:pt x="206121" y="406400"/>
                  </a:lnTo>
                  <a:lnTo>
                    <a:pt x="184937" y="444500"/>
                  </a:lnTo>
                  <a:lnTo>
                    <a:pt x="168275" y="495300"/>
                  </a:lnTo>
                  <a:lnTo>
                    <a:pt x="156337" y="546100"/>
                  </a:lnTo>
                  <a:lnTo>
                    <a:pt x="31711" y="546100"/>
                  </a:lnTo>
                  <a:lnTo>
                    <a:pt x="15214" y="558800"/>
                  </a:lnTo>
                  <a:lnTo>
                    <a:pt x="4089" y="571500"/>
                  </a:lnTo>
                  <a:lnTo>
                    <a:pt x="0" y="596900"/>
                  </a:lnTo>
                  <a:lnTo>
                    <a:pt x="0" y="685800"/>
                  </a:lnTo>
                  <a:lnTo>
                    <a:pt x="4089" y="711200"/>
                  </a:lnTo>
                  <a:lnTo>
                    <a:pt x="15214" y="723900"/>
                  </a:lnTo>
                  <a:lnTo>
                    <a:pt x="31711" y="736600"/>
                  </a:lnTo>
                  <a:lnTo>
                    <a:pt x="156337" y="736600"/>
                  </a:lnTo>
                  <a:lnTo>
                    <a:pt x="168275" y="787400"/>
                  </a:lnTo>
                  <a:lnTo>
                    <a:pt x="184937" y="838200"/>
                  </a:lnTo>
                  <a:lnTo>
                    <a:pt x="206121" y="876300"/>
                  </a:lnTo>
                  <a:lnTo>
                    <a:pt x="231660" y="927100"/>
                  </a:lnTo>
                  <a:lnTo>
                    <a:pt x="157568" y="990600"/>
                  </a:lnTo>
                  <a:lnTo>
                    <a:pt x="146342" y="1016000"/>
                  </a:lnTo>
                  <a:lnTo>
                    <a:pt x="142633" y="1028700"/>
                  </a:lnTo>
                  <a:lnTo>
                    <a:pt x="146431" y="1054100"/>
                  </a:lnTo>
                  <a:lnTo>
                    <a:pt x="157721" y="1066800"/>
                  </a:lnTo>
                  <a:lnTo>
                    <a:pt x="222161" y="1130300"/>
                  </a:lnTo>
                  <a:lnTo>
                    <a:pt x="239217" y="1143000"/>
                  </a:lnTo>
                  <a:lnTo>
                    <a:pt x="278320" y="1143000"/>
                  </a:lnTo>
                  <a:lnTo>
                    <a:pt x="295605" y="1130300"/>
                  </a:lnTo>
                  <a:lnTo>
                    <a:pt x="320179" y="1104900"/>
                  </a:lnTo>
                  <a:lnTo>
                    <a:pt x="369341" y="1054100"/>
                  </a:lnTo>
                  <a:lnTo>
                    <a:pt x="411772" y="1079500"/>
                  </a:lnTo>
                  <a:lnTo>
                    <a:pt x="456539" y="1104900"/>
                  </a:lnTo>
                  <a:lnTo>
                    <a:pt x="551307" y="1130300"/>
                  </a:lnTo>
                  <a:lnTo>
                    <a:pt x="551307" y="1244600"/>
                  </a:lnTo>
                  <a:lnTo>
                    <a:pt x="555383" y="1257300"/>
                  </a:lnTo>
                  <a:lnTo>
                    <a:pt x="566508" y="1270000"/>
                  </a:lnTo>
                  <a:lnTo>
                    <a:pt x="582993" y="1282700"/>
                  </a:lnTo>
                  <a:lnTo>
                    <a:pt x="603173" y="1295400"/>
                  </a:lnTo>
                  <a:lnTo>
                    <a:pt x="693991" y="1295400"/>
                  </a:lnTo>
                  <a:lnTo>
                    <a:pt x="714171" y="1282700"/>
                  </a:lnTo>
                  <a:lnTo>
                    <a:pt x="730656" y="1270000"/>
                  </a:lnTo>
                  <a:lnTo>
                    <a:pt x="741781" y="1257300"/>
                  </a:lnTo>
                  <a:lnTo>
                    <a:pt x="745858" y="1244600"/>
                  </a:lnTo>
                  <a:lnTo>
                    <a:pt x="745858" y="1130300"/>
                  </a:lnTo>
                  <a:lnTo>
                    <a:pt x="840613" y="1104900"/>
                  </a:lnTo>
                  <a:lnTo>
                    <a:pt x="885393" y="1079500"/>
                  </a:lnTo>
                  <a:lnTo>
                    <a:pt x="927823" y="1054100"/>
                  </a:lnTo>
                  <a:lnTo>
                    <a:pt x="1001737" y="1130300"/>
                  </a:lnTo>
                  <a:lnTo>
                    <a:pt x="1018921" y="1143000"/>
                  </a:lnTo>
                  <a:lnTo>
                    <a:pt x="1057948" y="1143000"/>
                  </a:lnTo>
                  <a:lnTo>
                    <a:pt x="1100810" y="1104900"/>
                  </a:lnTo>
                  <a:lnTo>
                    <a:pt x="1139469" y="1066800"/>
                  </a:lnTo>
                  <a:lnTo>
                    <a:pt x="1154506" y="1028700"/>
                  </a:lnTo>
                  <a:lnTo>
                    <a:pt x="1150734" y="1016000"/>
                  </a:lnTo>
                  <a:lnTo>
                    <a:pt x="1139418" y="990600"/>
                  </a:lnTo>
                  <a:lnTo>
                    <a:pt x="1065504" y="927100"/>
                  </a:lnTo>
                  <a:lnTo>
                    <a:pt x="1091044" y="876300"/>
                  </a:lnTo>
                  <a:lnTo>
                    <a:pt x="1112240" y="838200"/>
                  </a:lnTo>
                  <a:lnTo>
                    <a:pt x="1128890" y="787400"/>
                  </a:lnTo>
                  <a:lnTo>
                    <a:pt x="1140828" y="736600"/>
                  </a:lnTo>
                  <a:lnTo>
                    <a:pt x="1265453" y="736600"/>
                  </a:lnTo>
                  <a:lnTo>
                    <a:pt x="1281950" y="723900"/>
                  </a:lnTo>
                  <a:lnTo>
                    <a:pt x="1293075" y="711200"/>
                  </a:lnTo>
                  <a:lnTo>
                    <a:pt x="1297165" y="685800"/>
                  </a:lnTo>
                  <a:lnTo>
                    <a:pt x="1297165" y="596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4961" y="3894484"/>
              <a:ext cx="3628084" cy="441450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157566" y="4074774"/>
              <a:ext cx="3263265" cy="4031615"/>
            </a:xfrm>
            <a:custGeom>
              <a:avLst/>
              <a:gdLst/>
              <a:ahLst/>
              <a:cxnLst/>
              <a:rect l="l" t="t" r="r" b="b"/>
              <a:pathLst>
                <a:path w="3263265" h="4031615">
                  <a:moveTo>
                    <a:pt x="3043800" y="4031035"/>
                  </a:moveTo>
                  <a:lnTo>
                    <a:pt x="219072" y="4031035"/>
                  </a:lnTo>
                  <a:lnTo>
                    <a:pt x="176135" y="4026787"/>
                  </a:lnTo>
                  <a:lnTo>
                    <a:pt x="135238" y="4014359"/>
                  </a:lnTo>
                  <a:lnTo>
                    <a:pt x="97531" y="3994228"/>
                  </a:lnTo>
                  <a:lnTo>
                    <a:pt x="64165" y="3966869"/>
                  </a:lnTo>
                  <a:lnTo>
                    <a:pt x="36806" y="3933503"/>
                  </a:lnTo>
                  <a:lnTo>
                    <a:pt x="16675" y="3895796"/>
                  </a:lnTo>
                  <a:lnTo>
                    <a:pt x="4247" y="3854899"/>
                  </a:lnTo>
                  <a:lnTo>
                    <a:pt x="0" y="3811966"/>
                  </a:lnTo>
                  <a:lnTo>
                    <a:pt x="0" y="219069"/>
                  </a:lnTo>
                  <a:lnTo>
                    <a:pt x="4247" y="176135"/>
                  </a:lnTo>
                  <a:lnTo>
                    <a:pt x="16675" y="135238"/>
                  </a:lnTo>
                  <a:lnTo>
                    <a:pt x="36806" y="97532"/>
                  </a:lnTo>
                  <a:lnTo>
                    <a:pt x="64165" y="64165"/>
                  </a:lnTo>
                  <a:lnTo>
                    <a:pt x="97531" y="36807"/>
                  </a:lnTo>
                  <a:lnTo>
                    <a:pt x="135238" y="16676"/>
                  </a:lnTo>
                  <a:lnTo>
                    <a:pt x="176135" y="4248"/>
                  </a:lnTo>
                  <a:lnTo>
                    <a:pt x="219074" y="0"/>
                  </a:lnTo>
                  <a:lnTo>
                    <a:pt x="3043798" y="0"/>
                  </a:lnTo>
                  <a:lnTo>
                    <a:pt x="3086737" y="4248"/>
                  </a:lnTo>
                  <a:lnTo>
                    <a:pt x="3127634" y="16676"/>
                  </a:lnTo>
                  <a:lnTo>
                    <a:pt x="3165341" y="36807"/>
                  </a:lnTo>
                  <a:lnTo>
                    <a:pt x="3198708" y="64165"/>
                  </a:lnTo>
                  <a:lnTo>
                    <a:pt x="3226066" y="97532"/>
                  </a:lnTo>
                  <a:lnTo>
                    <a:pt x="3246197" y="135238"/>
                  </a:lnTo>
                  <a:lnTo>
                    <a:pt x="3258625" y="176135"/>
                  </a:lnTo>
                  <a:lnTo>
                    <a:pt x="3262873" y="219069"/>
                  </a:lnTo>
                  <a:lnTo>
                    <a:pt x="3262873" y="3811966"/>
                  </a:lnTo>
                  <a:lnTo>
                    <a:pt x="3258625" y="3854899"/>
                  </a:lnTo>
                  <a:lnTo>
                    <a:pt x="3246197" y="3895796"/>
                  </a:lnTo>
                  <a:lnTo>
                    <a:pt x="3226066" y="3933503"/>
                  </a:lnTo>
                  <a:lnTo>
                    <a:pt x="3198708" y="3966869"/>
                  </a:lnTo>
                  <a:lnTo>
                    <a:pt x="3165341" y="3994228"/>
                  </a:lnTo>
                  <a:lnTo>
                    <a:pt x="3127634" y="4014359"/>
                  </a:lnTo>
                  <a:lnTo>
                    <a:pt x="3086737" y="4026787"/>
                  </a:lnTo>
                  <a:lnTo>
                    <a:pt x="3043800" y="4031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772" y="3131887"/>
              <a:ext cx="1902463" cy="190246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7871" y="3894484"/>
              <a:ext cx="3628083" cy="441450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290476" y="4074774"/>
              <a:ext cx="3263265" cy="4031615"/>
            </a:xfrm>
            <a:custGeom>
              <a:avLst/>
              <a:gdLst/>
              <a:ahLst/>
              <a:cxnLst/>
              <a:rect l="l" t="t" r="r" b="b"/>
              <a:pathLst>
                <a:path w="3263265" h="4031615">
                  <a:moveTo>
                    <a:pt x="3043800" y="4031035"/>
                  </a:moveTo>
                  <a:lnTo>
                    <a:pt x="219073" y="4031035"/>
                  </a:lnTo>
                  <a:lnTo>
                    <a:pt x="176135" y="4026787"/>
                  </a:lnTo>
                  <a:lnTo>
                    <a:pt x="135238" y="4014359"/>
                  </a:lnTo>
                  <a:lnTo>
                    <a:pt x="97532" y="3994228"/>
                  </a:lnTo>
                  <a:lnTo>
                    <a:pt x="64165" y="3966869"/>
                  </a:lnTo>
                  <a:lnTo>
                    <a:pt x="36807" y="3933503"/>
                  </a:lnTo>
                  <a:lnTo>
                    <a:pt x="16676" y="3895796"/>
                  </a:lnTo>
                  <a:lnTo>
                    <a:pt x="4248" y="3854899"/>
                  </a:lnTo>
                  <a:lnTo>
                    <a:pt x="0" y="3811961"/>
                  </a:lnTo>
                  <a:lnTo>
                    <a:pt x="0" y="219074"/>
                  </a:lnTo>
                  <a:lnTo>
                    <a:pt x="4248" y="176135"/>
                  </a:lnTo>
                  <a:lnTo>
                    <a:pt x="16676" y="135238"/>
                  </a:lnTo>
                  <a:lnTo>
                    <a:pt x="36807" y="97532"/>
                  </a:lnTo>
                  <a:lnTo>
                    <a:pt x="64165" y="64165"/>
                  </a:lnTo>
                  <a:lnTo>
                    <a:pt x="97532" y="36807"/>
                  </a:lnTo>
                  <a:lnTo>
                    <a:pt x="135238" y="16676"/>
                  </a:lnTo>
                  <a:lnTo>
                    <a:pt x="176135" y="4248"/>
                  </a:lnTo>
                  <a:lnTo>
                    <a:pt x="219074" y="0"/>
                  </a:lnTo>
                  <a:lnTo>
                    <a:pt x="3043798" y="0"/>
                  </a:lnTo>
                  <a:lnTo>
                    <a:pt x="3086737" y="4248"/>
                  </a:lnTo>
                  <a:lnTo>
                    <a:pt x="3127635" y="16676"/>
                  </a:lnTo>
                  <a:lnTo>
                    <a:pt x="3165341" y="36807"/>
                  </a:lnTo>
                  <a:lnTo>
                    <a:pt x="3198707" y="64165"/>
                  </a:lnTo>
                  <a:lnTo>
                    <a:pt x="3226066" y="97532"/>
                  </a:lnTo>
                  <a:lnTo>
                    <a:pt x="3246197" y="135238"/>
                  </a:lnTo>
                  <a:lnTo>
                    <a:pt x="3258625" y="176135"/>
                  </a:lnTo>
                  <a:lnTo>
                    <a:pt x="3262873" y="219074"/>
                  </a:lnTo>
                  <a:lnTo>
                    <a:pt x="3262873" y="3811961"/>
                  </a:lnTo>
                  <a:lnTo>
                    <a:pt x="3258625" y="3854899"/>
                  </a:lnTo>
                  <a:lnTo>
                    <a:pt x="3246197" y="3895796"/>
                  </a:lnTo>
                  <a:lnTo>
                    <a:pt x="3226066" y="3933503"/>
                  </a:lnTo>
                  <a:lnTo>
                    <a:pt x="3198707" y="3966869"/>
                  </a:lnTo>
                  <a:lnTo>
                    <a:pt x="3165341" y="3994228"/>
                  </a:lnTo>
                  <a:lnTo>
                    <a:pt x="3127635" y="4014359"/>
                  </a:lnTo>
                  <a:lnTo>
                    <a:pt x="3086737" y="4026787"/>
                  </a:lnTo>
                  <a:lnTo>
                    <a:pt x="3043800" y="4031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40779" y="3894484"/>
              <a:ext cx="3628084" cy="441450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0680" y="3131887"/>
              <a:ext cx="1902464" cy="190246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3423386" y="4074774"/>
              <a:ext cx="3263265" cy="4031615"/>
            </a:xfrm>
            <a:custGeom>
              <a:avLst/>
              <a:gdLst/>
              <a:ahLst/>
              <a:cxnLst/>
              <a:rect l="l" t="t" r="r" b="b"/>
              <a:pathLst>
                <a:path w="3263265" h="4031615">
                  <a:moveTo>
                    <a:pt x="3043800" y="4031035"/>
                  </a:moveTo>
                  <a:lnTo>
                    <a:pt x="219073" y="4031035"/>
                  </a:lnTo>
                  <a:lnTo>
                    <a:pt x="176135" y="4026787"/>
                  </a:lnTo>
                  <a:lnTo>
                    <a:pt x="135238" y="4014359"/>
                  </a:lnTo>
                  <a:lnTo>
                    <a:pt x="97531" y="3994228"/>
                  </a:lnTo>
                  <a:lnTo>
                    <a:pt x="64165" y="3966869"/>
                  </a:lnTo>
                  <a:lnTo>
                    <a:pt x="36807" y="3933503"/>
                  </a:lnTo>
                  <a:lnTo>
                    <a:pt x="16676" y="3895796"/>
                  </a:lnTo>
                  <a:lnTo>
                    <a:pt x="4248" y="3854899"/>
                  </a:lnTo>
                  <a:lnTo>
                    <a:pt x="0" y="3811961"/>
                  </a:lnTo>
                  <a:lnTo>
                    <a:pt x="0" y="219073"/>
                  </a:lnTo>
                  <a:lnTo>
                    <a:pt x="4248" y="176135"/>
                  </a:lnTo>
                  <a:lnTo>
                    <a:pt x="16676" y="135238"/>
                  </a:lnTo>
                  <a:lnTo>
                    <a:pt x="36807" y="97532"/>
                  </a:lnTo>
                  <a:lnTo>
                    <a:pt x="64165" y="64165"/>
                  </a:lnTo>
                  <a:lnTo>
                    <a:pt x="97531" y="36807"/>
                  </a:lnTo>
                  <a:lnTo>
                    <a:pt x="135238" y="16676"/>
                  </a:lnTo>
                  <a:lnTo>
                    <a:pt x="176135" y="4248"/>
                  </a:lnTo>
                  <a:lnTo>
                    <a:pt x="219074" y="0"/>
                  </a:lnTo>
                  <a:lnTo>
                    <a:pt x="3043798" y="0"/>
                  </a:lnTo>
                  <a:lnTo>
                    <a:pt x="3086737" y="4248"/>
                  </a:lnTo>
                  <a:lnTo>
                    <a:pt x="3127635" y="16676"/>
                  </a:lnTo>
                  <a:lnTo>
                    <a:pt x="3165341" y="36807"/>
                  </a:lnTo>
                  <a:lnTo>
                    <a:pt x="3198707" y="64165"/>
                  </a:lnTo>
                  <a:lnTo>
                    <a:pt x="3226066" y="97532"/>
                  </a:lnTo>
                  <a:lnTo>
                    <a:pt x="3246197" y="135238"/>
                  </a:lnTo>
                  <a:lnTo>
                    <a:pt x="3258625" y="176135"/>
                  </a:lnTo>
                  <a:lnTo>
                    <a:pt x="3262873" y="219073"/>
                  </a:lnTo>
                  <a:lnTo>
                    <a:pt x="3262873" y="3811961"/>
                  </a:lnTo>
                  <a:lnTo>
                    <a:pt x="3258625" y="3854899"/>
                  </a:lnTo>
                  <a:lnTo>
                    <a:pt x="3246197" y="3895796"/>
                  </a:lnTo>
                  <a:lnTo>
                    <a:pt x="3226066" y="3933503"/>
                  </a:lnTo>
                  <a:lnTo>
                    <a:pt x="3198707" y="3966869"/>
                  </a:lnTo>
                  <a:lnTo>
                    <a:pt x="3165341" y="3994228"/>
                  </a:lnTo>
                  <a:lnTo>
                    <a:pt x="3127635" y="4014359"/>
                  </a:lnTo>
                  <a:lnTo>
                    <a:pt x="3086737" y="4026787"/>
                  </a:lnTo>
                  <a:lnTo>
                    <a:pt x="3043800" y="4031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03591" y="3131887"/>
              <a:ext cx="1902462" cy="190246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847641" y="2141406"/>
              <a:ext cx="883285" cy="1095375"/>
            </a:xfrm>
            <a:custGeom>
              <a:avLst/>
              <a:gdLst/>
              <a:ahLst/>
              <a:cxnLst/>
              <a:rect l="l" t="t" r="r" b="b"/>
              <a:pathLst>
                <a:path w="883285" h="1095375">
                  <a:moveTo>
                    <a:pt x="764659" y="1095131"/>
                  </a:moveTo>
                  <a:lnTo>
                    <a:pt x="118355" y="1095131"/>
                  </a:lnTo>
                  <a:lnTo>
                    <a:pt x="92435" y="1087282"/>
                  </a:lnTo>
                  <a:lnTo>
                    <a:pt x="43866" y="1054733"/>
                  </a:lnTo>
                  <a:lnTo>
                    <a:pt x="11322" y="1006173"/>
                  </a:lnTo>
                  <a:lnTo>
                    <a:pt x="0" y="948828"/>
                  </a:lnTo>
                  <a:lnTo>
                    <a:pt x="0" y="574448"/>
                  </a:lnTo>
                  <a:lnTo>
                    <a:pt x="2875" y="545003"/>
                  </a:lnTo>
                  <a:lnTo>
                    <a:pt x="25078" y="491381"/>
                  </a:lnTo>
                  <a:lnTo>
                    <a:pt x="66733" y="449737"/>
                  </a:lnTo>
                  <a:lnTo>
                    <a:pt x="120344" y="427535"/>
                  </a:lnTo>
                  <a:lnTo>
                    <a:pt x="149789" y="424658"/>
                  </a:lnTo>
                  <a:lnTo>
                    <a:pt x="160609" y="424658"/>
                  </a:lnTo>
                  <a:lnTo>
                    <a:pt x="160609" y="275790"/>
                  </a:lnTo>
                  <a:lnTo>
                    <a:pt x="165060" y="226279"/>
                  </a:lnTo>
                  <a:lnTo>
                    <a:pt x="177891" y="179654"/>
                  </a:lnTo>
                  <a:lnTo>
                    <a:pt x="198316" y="136700"/>
                  </a:lnTo>
                  <a:lnTo>
                    <a:pt x="225551" y="98200"/>
                  </a:lnTo>
                  <a:lnTo>
                    <a:pt x="258810" y="64941"/>
                  </a:lnTo>
                  <a:lnTo>
                    <a:pt x="297309" y="37706"/>
                  </a:lnTo>
                  <a:lnTo>
                    <a:pt x="340264" y="17281"/>
                  </a:lnTo>
                  <a:lnTo>
                    <a:pt x="386889" y="4451"/>
                  </a:lnTo>
                  <a:lnTo>
                    <a:pt x="436399" y="0"/>
                  </a:lnTo>
                  <a:lnTo>
                    <a:pt x="446596" y="0"/>
                  </a:lnTo>
                  <a:lnTo>
                    <a:pt x="496107" y="4451"/>
                  </a:lnTo>
                  <a:lnTo>
                    <a:pt x="542732" y="17281"/>
                  </a:lnTo>
                  <a:lnTo>
                    <a:pt x="585686" y="37706"/>
                  </a:lnTo>
                  <a:lnTo>
                    <a:pt x="624186" y="64941"/>
                  </a:lnTo>
                  <a:lnTo>
                    <a:pt x="631497" y="72253"/>
                  </a:lnTo>
                  <a:lnTo>
                    <a:pt x="436399" y="72253"/>
                  </a:lnTo>
                  <a:lnTo>
                    <a:pt x="389788" y="77638"/>
                  </a:lnTo>
                  <a:lnTo>
                    <a:pt x="346969" y="92972"/>
                  </a:lnTo>
                  <a:lnTo>
                    <a:pt x="309174" y="117025"/>
                  </a:lnTo>
                  <a:lnTo>
                    <a:pt x="277635" y="148565"/>
                  </a:lnTo>
                  <a:lnTo>
                    <a:pt x="253582" y="186359"/>
                  </a:lnTo>
                  <a:lnTo>
                    <a:pt x="238248" y="229178"/>
                  </a:lnTo>
                  <a:lnTo>
                    <a:pt x="232862" y="275790"/>
                  </a:lnTo>
                  <a:lnTo>
                    <a:pt x="232862" y="424667"/>
                  </a:lnTo>
                  <a:lnTo>
                    <a:pt x="733215" y="424667"/>
                  </a:lnTo>
                  <a:lnTo>
                    <a:pt x="762661" y="427542"/>
                  </a:lnTo>
                  <a:lnTo>
                    <a:pt x="816268" y="449739"/>
                  </a:lnTo>
                  <a:lnTo>
                    <a:pt x="857927" y="491392"/>
                  </a:lnTo>
                  <a:lnTo>
                    <a:pt x="860880" y="496911"/>
                  </a:lnTo>
                  <a:lnTo>
                    <a:pt x="149789" y="496911"/>
                  </a:lnTo>
                  <a:lnTo>
                    <a:pt x="134545" y="498401"/>
                  </a:lnTo>
                  <a:lnTo>
                    <a:pt x="94949" y="519626"/>
                  </a:lnTo>
                  <a:lnTo>
                    <a:pt x="73741" y="559204"/>
                  </a:lnTo>
                  <a:lnTo>
                    <a:pt x="72253" y="574448"/>
                  </a:lnTo>
                  <a:lnTo>
                    <a:pt x="72253" y="948828"/>
                  </a:lnTo>
                  <a:lnTo>
                    <a:pt x="85266" y="991857"/>
                  </a:lnTo>
                  <a:lnTo>
                    <a:pt x="120104" y="1020492"/>
                  </a:lnTo>
                  <a:lnTo>
                    <a:pt x="149789" y="1026356"/>
                  </a:lnTo>
                  <a:lnTo>
                    <a:pt x="860890" y="1026356"/>
                  </a:lnTo>
                  <a:lnTo>
                    <a:pt x="857930" y="1031883"/>
                  </a:lnTo>
                  <a:lnTo>
                    <a:pt x="839148" y="1054733"/>
                  </a:lnTo>
                  <a:lnTo>
                    <a:pt x="816286" y="1073526"/>
                  </a:lnTo>
                  <a:lnTo>
                    <a:pt x="790579" y="1087282"/>
                  </a:lnTo>
                  <a:lnTo>
                    <a:pt x="764659" y="1095131"/>
                  </a:lnTo>
                  <a:close/>
                </a:path>
                <a:path w="883285" h="1095375">
                  <a:moveTo>
                    <a:pt x="686260" y="352405"/>
                  </a:moveTo>
                  <a:lnTo>
                    <a:pt x="652972" y="330340"/>
                  </a:lnTo>
                  <a:lnTo>
                    <a:pt x="650133" y="275790"/>
                  </a:lnTo>
                  <a:lnTo>
                    <a:pt x="644748" y="229178"/>
                  </a:lnTo>
                  <a:lnTo>
                    <a:pt x="629414" y="186359"/>
                  </a:lnTo>
                  <a:lnTo>
                    <a:pt x="605361" y="148565"/>
                  </a:lnTo>
                  <a:lnTo>
                    <a:pt x="573821" y="117025"/>
                  </a:lnTo>
                  <a:lnTo>
                    <a:pt x="536027" y="92972"/>
                  </a:lnTo>
                  <a:lnTo>
                    <a:pt x="493208" y="77638"/>
                  </a:lnTo>
                  <a:lnTo>
                    <a:pt x="446596" y="72253"/>
                  </a:lnTo>
                  <a:lnTo>
                    <a:pt x="631497" y="72253"/>
                  </a:lnTo>
                  <a:lnTo>
                    <a:pt x="684680" y="136700"/>
                  </a:lnTo>
                  <a:lnTo>
                    <a:pt x="705105" y="179654"/>
                  </a:lnTo>
                  <a:lnTo>
                    <a:pt x="717935" y="226279"/>
                  </a:lnTo>
                  <a:lnTo>
                    <a:pt x="722386" y="275790"/>
                  </a:lnTo>
                  <a:lnTo>
                    <a:pt x="722386" y="316279"/>
                  </a:lnTo>
                  <a:lnTo>
                    <a:pt x="719547" y="330340"/>
                  </a:lnTo>
                  <a:lnTo>
                    <a:pt x="711805" y="341823"/>
                  </a:lnTo>
                  <a:lnTo>
                    <a:pt x="700321" y="349566"/>
                  </a:lnTo>
                  <a:lnTo>
                    <a:pt x="686260" y="352405"/>
                  </a:lnTo>
                  <a:close/>
                </a:path>
                <a:path w="883285" h="1095375">
                  <a:moveTo>
                    <a:pt x="860890" y="1026356"/>
                  </a:moveTo>
                  <a:lnTo>
                    <a:pt x="733215" y="1026356"/>
                  </a:lnTo>
                  <a:lnTo>
                    <a:pt x="748460" y="1024866"/>
                  </a:lnTo>
                  <a:lnTo>
                    <a:pt x="762906" y="1020491"/>
                  </a:lnTo>
                  <a:lnTo>
                    <a:pt x="797705" y="991808"/>
                  </a:lnTo>
                  <a:lnTo>
                    <a:pt x="810752" y="948828"/>
                  </a:lnTo>
                  <a:lnTo>
                    <a:pt x="810761" y="574448"/>
                  </a:lnTo>
                  <a:lnTo>
                    <a:pt x="809271" y="559199"/>
                  </a:lnTo>
                  <a:lnTo>
                    <a:pt x="788047" y="519608"/>
                  </a:lnTo>
                  <a:lnTo>
                    <a:pt x="748468" y="498400"/>
                  </a:lnTo>
                  <a:lnTo>
                    <a:pt x="733224" y="496911"/>
                  </a:lnTo>
                  <a:lnTo>
                    <a:pt x="860880" y="496911"/>
                  </a:lnTo>
                  <a:lnTo>
                    <a:pt x="871683" y="517101"/>
                  </a:lnTo>
                  <a:lnTo>
                    <a:pt x="880134" y="545003"/>
                  </a:lnTo>
                  <a:lnTo>
                    <a:pt x="883014" y="574448"/>
                  </a:lnTo>
                  <a:lnTo>
                    <a:pt x="883014" y="948828"/>
                  </a:lnTo>
                  <a:lnTo>
                    <a:pt x="880138" y="978273"/>
                  </a:lnTo>
                  <a:lnTo>
                    <a:pt x="871683" y="1006183"/>
                  </a:lnTo>
                  <a:lnTo>
                    <a:pt x="860890" y="1026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3018" y="2803281"/>
              <a:ext cx="72253" cy="199527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41985" rIns="0" bIns="0" rtlCol="0" vert="horz">
            <a:spAutoFit/>
          </a:bodyPr>
          <a:lstStyle/>
          <a:p>
            <a:pPr marL="2406015">
              <a:lnSpc>
                <a:spcPct val="100000"/>
              </a:lnSpc>
              <a:spcBef>
                <a:spcPts val="125"/>
              </a:spcBef>
            </a:pPr>
            <a:r>
              <a:rPr dirty="0" sz="7000" spc="195">
                <a:solidFill>
                  <a:srgbClr val="0F0F0F"/>
                </a:solidFill>
              </a:rPr>
              <a:t>Choix</a:t>
            </a:r>
            <a:r>
              <a:rPr dirty="0" sz="7000" spc="-65">
                <a:solidFill>
                  <a:srgbClr val="0F0F0F"/>
                </a:solidFill>
              </a:rPr>
              <a:t> </a:t>
            </a:r>
            <a:r>
              <a:rPr dirty="0" sz="7000" spc="340">
                <a:solidFill>
                  <a:srgbClr val="0F0F0F"/>
                </a:solidFill>
              </a:rPr>
              <a:t>de</a:t>
            </a:r>
            <a:r>
              <a:rPr dirty="0" sz="7000" spc="-60">
                <a:solidFill>
                  <a:srgbClr val="0F0F0F"/>
                </a:solidFill>
              </a:rPr>
              <a:t> </a:t>
            </a:r>
            <a:r>
              <a:rPr dirty="0" sz="7000" spc="80">
                <a:solidFill>
                  <a:srgbClr val="0F0F0F"/>
                </a:solidFill>
              </a:rPr>
              <a:t>l’outil</a:t>
            </a:r>
            <a:r>
              <a:rPr dirty="0" sz="7000" spc="-60">
                <a:solidFill>
                  <a:srgbClr val="0F0F0F"/>
                </a:solidFill>
              </a:rPr>
              <a:t> </a:t>
            </a:r>
            <a:r>
              <a:rPr dirty="0" sz="7000" spc="430">
                <a:solidFill>
                  <a:srgbClr val="0F0F0F"/>
                </a:solidFill>
              </a:rPr>
              <a:t>DENODO</a:t>
            </a:r>
            <a:endParaRPr sz="7000"/>
          </a:p>
        </p:txBody>
      </p:sp>
      <p:grpSp>
        <p:nvGrpSpPr>
          <p:cNvPr id="20" name="object 20" descr=""/>
          <p:cNvGrpSpPr/>
          <p:nvPr/>
        </p:nvGrpSpPr>
        <p:grpSpPr>
          <a:xfrm>
            <a:off x="6265472" y="3427476"/>
            <a:ext cx="9432925" cy="1296035"/>
            <a:chOff x="6265472" y="3427476"/>
            <a:chExt cx="9432925" cy="1296035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65472" y="3427476"/>
              <a:ext cx="1041428" cy="122809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0288778" y="3500462"/>
              <a:ext cx="5409565" cy="1223010"/>
            </a:xfrm>
            <a:custGeom>
              <a:avLst/>
              <a:gdLst/>
              <a:ahLst/>
              <a:cxnLst/>
              <a:rect l="l" t="t" r="r" b="b"/>
              <a:pathLst>
                <a:path w="5409565" h="1223010">
                  <a:moveTo>
                    <a:pt x="142773" y="106680"/>
                  </a:moveTo>
                  <a:lnTo>
                    <a:pt x="141173" y="99060"/>
                  </a:lnTo>
                  <a:lnTo>
                    <a:pt x="136817" y="92710"/>
                  </a:lnTo>
                  <a:lnTo>
                    <a:pt x="130352" y="88900"/>
                  </a:lnTo>
                  <a:lnTo>
                    <a:pt x="122453" y="86360"/>
                  </a:lnTo>
                  <a:lnTo>
                    <a:pt x="114541" y="88900"/>
                  </a:lnTo>
                  <a:lnTo>
                    <a:pt x="108077" y="92710"/>
                  </a:lnTo>
                  <a:lnTo>
                    <a:pt x="103720" y="99060"/>
                  </a:lnTo>
                  <a:lnTo>
                    <a:pt x="102120" y="106680"/>
                  </a:lnTo>
                  <a:lnTo>
                    <a:pt x="102120" y="109220"/>
                  </a:lnTo>
                  <a:lnTo>
                    <a:pt x="103720" y="116840"/>
                  </a:lnTo>
                  <a:lnTo>
                    <a:pt x="108077" y="123190"/>
                  </a:lnTo>
                  <a:lnTo>
                    <a:pt x="114541" y="128270"/>
                  </a:lnTo>
                  <a:lnTo>
                    <a:pt x="122453" y="129540"/>
                  </a:lnTo>
                  <a:lnTo>
                    <a:pt x="130352" y="128270"/>
                  </a:lnTo>
                  <a:lnTo>
                    <a:pt x="136817" y="123190"/>
                  </a:lnTo>
                  <a:lnTo>
                    <a:pt x="141173" y="116840"/>
                  </a:lnTo>
                  <a:lnTo>
                    <a:pt x="142773" y="109220"/>
                  </a:lnTo>
                  <a:lnTo>
                    <a:pt x="142773" y="106680"/>
                  </a:lnTo>
                  <a:close/>
                </a:path>
                <a:path w="5409565" h="1223010">
                  <a:moveTo>
                    <a:pt x="230860" y="105410"/>
                  </a:moveTo>
                  <a:lnTo>
                    <a:pt x="229260" y="97790"/>
                  </a:lnTo>
                  <a:lnTo>
                    <a:pt x="224904" y="91440"/>
                  </a:lnTo>
                  <a:lnTo>
                    <a:pt x="218452" y="86360"/>
                  </a:lnTo>
                  <a:lnTo>
                    <a:pt x="210540" y="85090"/>
                  </a:lnTo>
                  <a:lnTo>
                    <a:pt x="202628" y="86360"/>
                  </a:lnTo>
                  <a:lnTo>
                    <a:pt x="196164" y="91440"/>
                  </a:lnTo>
                  <a:lnTo>
                    <a:pt x="191808" y="97790"/>
                  </a:lnTo>
                  <a:lnTo>
                    <a:pt x="190220" y="105410"/>
                  </a:lnTo>
                  <a:lnTo>
                    <a:pt x="190220" y="106680"/>
                  </a:lnTo>
                  <a:lnTo>
                    <a:pt x="191808" y="115570"/>
                  </a:lnTo>
                  <a:lnTo>
                    <a:pt x="196164" y="121920"/>
                  </a:lnTo>
                  <a:lnTo>
                    <a:pt x="202628" y="125730"/>
                  </a:lnTo>
                  <a:lnTo>
                    <a:pt x="210540" y="127000"/>
                  </a:lnTo>
                  <a:lnTo>
                    <a:pt x="218452" y="125730"/>
                  </a:lnTo>
                  <a:lnTo>
                    <a:pt x="224904" y="121920"/>
                  </a:lnTo>
                  <a:lnTo>
                    <a:pt x="229260" y="115570"/>
                  </a:lnTo>
                  <a:lnTo>
                    <a:pt x="230860" y="106680"/>
                  </a:lnTo>
                  <a:lnTo>
                    <a:pt x="230860" y="105410"/>
                  </a:lnTo>
                  <a:close/>
                </a:path>
                <a:path w="5409565" h="1223010">
                  <a:moveTo>
                    <a:pt x="318960" y="105410"/>
                  </a:moveTo>
                  <a:lnTo>
                    <a:pt x="317360" y="97790"/>
                  </a:lnTo>
                  <a:lnTo>
                    <a:pt x="313004" y="91440"/>
                  </a:lnTo>
                  <a:lnTo>
                    <a:pt x="306539" y="86360"/>
                  </a:lnTo>
                  <a:lnTo>
                    <a:pt x="298627" y="85090"/>
                  </a:lnTo>
                  <a:lnTo>
                    <a:pt x="290728" y="86360"/>
                  </a:lnTo>
                  <a:lnTo>
                    <a:pt x="284264" y="91440"/>
                  </a:lnTo>
                  <a:lnTo>
                    <a:pt x="279908" y="97790"/>
                  </a:lnTo>
                  <a:lnTo>
                    <a:pt x="278307" y="105410"/>
                  </a:lnTo>
                  <a:lnTo>
                    <a:pt x="278307" y="106680"/>
                  </a:lnTo>
                  <a:lnTo>
                    <a:pt x="279908" y="115570"/>
                  </a:lnTo>
                  <a:lnTo>
                    <a:pt x="284264" y="121920"/>
                  </a:lnTo>
                  <a:lnTo>
                    <a:pt x="290728" y="125730"/>
                  </a:lnTo>
                  <a:lnTo>
                    <a:pt x="298627" y="127000"/>
                  </a:lnTo>
                  <a:lnTo>
                    <a:pt x="306539" y="125730"/>
                  </a:lnTo>
                  <a:lnTo>
                    <a:pt x="313004" y="121920"/>
                  </a:lnTo>
                  <a:lnTo>
                    <a:pt x="317360" y="115570"/>
                  </a:lnTo>
                  <a:lnTo>
                    <a:pt x="318960" y="106680"/>
                  </a:lnTo>
                  <a:lnTo>
                    <a:pt x="318960" y="105410"/>
                  </a:lnTo>
                  <a:close/>
                </a:path>
                <a:path w="5409565" h="1223010">
                  <a:moveTo>
                    <a:pt x="420027" y="474980"/>
                  </a:moveTo>
                  <a:lnTo>
                    <a:pt x="417957" y="467360"/>
                  </a:lnTo>
                  <a:lnTo>
                    <a:pt x="413219" y="461010"/>
                  </a:lnTo>
                  <a:lnTo>
                    <a:pt x="406260" y="457200"/>
                  </a:lnTo>
                  <a:lnTo>
                    <a:pt x="398284" y="455930"/>
                  </a:lnTo>
                  <a:lnTo>
                    <a:pt x="390791" y="458470"/>
                  </a:lnTo>
                  <a:lnTo>
                    <a:pt x="384632" y="462280"/>
                  </a:lnTo>
                  <a:lnTo>
                    <a:pt x="380619" y="469900"/>
                  </a:lnTo>
                  <a:lnTo>
                    <a:pt x="342658" y="582930"/>
                  </a:lnTo>
                  <a:lnTo>
                    <a:pt x="328218" y="539750"/>
                  </a:lnTo>
                  <a:lnTo>
                    <a:pt x="302742" y="463550"/>
                  </a:lnTo>
                  <a:lnTo>
                    <a:pt x="298183" y="459740"/>
                  </a:lnTo>
                  <a:lnTo>
                    <a:pt x="291934" y="457200"/>
                  </a:lnTo>
                  <a:lnTo>
                    <a:pt x="283959" y="455930"/>
                  </a:lnTo>
                  <a:lnTo>
                    <a:pt x="276466" y="458470"/>
                  </a:lnTo>
                  <a:lnTo>
                    <a:pt x="270306" y="462280"/>
                  </a:lnTo>
                  <a:lnTo>
                    <a:pt x="266293" y="469900"/>
                  </a:lnTo>
                  <a:lnTo>
                    <a:pt x="228333" y="582930"/>
                  </a:lnTo>
                  <a:lnTo>
                    <a:pt x="190373" y="469900"/>
                  </a:lnTo>
                  <a:lnTo>
                    <a:pt x="186359" y="462280"/>
                  </a:lnTo>
                  <a:lnTo>
                    <a:pt x="180200" y="458470"/>
                  </a:lnTo>
                  <a:lnTo>
                    <a:pt x="172720" y="455930"/>
                  </a:lnTo>
                  <a:lnTo>
                    <a:pt x="164744" y="457200"/>
                  </a:lnTo>
                  <a:lnTo>
                    <a:pt x="157772" y="461010"/>
                  </a:lnTo>
                  <a:lnTo>
                    <a:pt x="153047" y="467360"/>
                  </a:lnTo>
                  <a:lnTo>
                    <a:pt x="150964" y="474980"/>
                  </a:lnTo>
                  <a:lnTo>
                    <a:pt x="151968" y="482600"/>
                  </a:lnTo>
                  <a:lnTo>
                    <a:pt x="209143" y="652780"/>
                  </a:lnTo>
                  <a:lnTo>
                    <a:pt x="213156" y="660400"/>
                  </a:lnTo>
                  <a:lnTo>
                    <a:pt x="219316" y="664210"/>
                  </a:lnTo>
                  <a:lnTo>
                    <a:pt x="226809" y="666750"/>
                  </a:lnTo>
                  <a:lnTo>
                    <a:pt x="234784" y="665480"/>
                  </a:lnTo>
                  <a:lnTo>
                    <a:pt x="241046" y="664210"/>
                  </a:lnTo>
                  <a:lnTo>
                    <a:pt x="245592" y="659130"/>
                  </a:lnTo>
                  <a:lnTo>
                    <a:pt x="271068" y="582930"/>
                  </a:lnTo>
                  <a:lnTo>
                    <a:pt x="285508" y="539750"/>
                  </a:lnTo>
                  <a:lnTo>
                    <a:pt x="323481" y="652780"/>
                  </a:lnTo>
                  <a:lnTo>
                    <a:pt x="327482" y="660400"/>
                  </a:lnTo>
                  <a:lnTo>
                    <a:pt x="333654" y="664210"/>
                  </a:lnTo>
                  <a:lnTo>
                    <a:pt x="341134" y="666750"/>
                  </a:lnTo>
                  <a:lnTo>
                    <a:pt x="349110" y="665480"/>
                  </a:lnTo>
                  <a:lnTo>
                    <a:pt x="355371" y="664210"/>
                  </a:lnTo>
                  <a:lnTo>
                    <a:pt x="359918" y="659130"/>
                  </a:lnTo>
                  <a:lnTo>
                    <a:pt x="385432" y="582930"/>
                  </a:lnTo>
                  <a:lnTo>
                    <a:pt x="419023" y="482600"/>
                  </a:lnTo>
                  <a:lnTo>
                    <a:pt x="420027" y="474980"/>
                  </a:lnTo>
                  <a:close/>
                </a:path>
                <a:path w="5409565" h="1223010">
                  <a:moveTo>
                    <a:pt x="710628" y="474980"/>
                  </a:moveTo>
                  <a:lnTo>
                    <a:pt x="708558" y="467360"/>
                  </a:lnTo>
                  <a:lnTo>
                    <a:pt x="703834" y="461010"/>
                  </a:lnTo>
                  <a:lnTo>
                    <a:pt x="696861" y="457200"/>
                  </a:lnTo>
                  <a:lnTo>
                    <a:pt x="688886" y="455930"/>
                  </a:lnTo>
                  <a:lnTo>
                    <a:pt x="681405" y="458470"/>
                  </a:lnTo>
                  <a:lnTo>
                    <a:pt x="675233" y="462280"/>
                  </a:lnTo>
                  <a:lnTo>
                    <a:pt x="671233" y="469900"/>
                  </a:lnTo>
                  <a:lnTo>
                    <a:pt x="633272" y="582930"/>
                  </a:lnTo>
                  <a:lnTo>
                    <a:pt x="618832" y="539750"/>
                  </a:lnTo>
                  <a:lnTo>
                    <a:pt x="593344" y="463550"/>
                  </a:lnTo>
                  <a:lnTo>
                    <a:pt x="588797" y="459740"/>
                  </a:lnTo>
                  <a:lnTo>
                    <a:pt x="582536" y="457200"/>
                  </a:lnTo>
                  <a:lnTo>
                    <a:pt x="574560" y="455930"/>
                  </a:lnTo>
                  <a:lnTo>
                    <a:pt x="567080" y="458470"/>
                  </a:lnTo>
                  <a:lnTo>
                    <a:pt x="560908" y="462280"/>
                  </a:lnTo>
                  <a:lnTo>
                    <a:pt x="556907" y="469900"/>
                  </a:lnTo>
                  <a:lnTo>
                    <a:pt x="518934" y="582930"/>
                  </a:lnTo>
                  <a:lnTo>
                    <a:pt x="480974" y="469900"/>
                  </a:lnTo>
                  <a:lnTo>
                    <a:pt x="476973" y="462280"/>
                  </a:lnTo>
                  <a:lnTo>
                    <a:pt x="470801" y="458470"/>
                  </a:lnTo>
                  <a:lnTo>
                    <a:pt x="463321" y="455930"/>
                  </a:lnTo>
                  <a:lnTo>
                    <a:pt x="455345" y="457200"/>
                  </a:lnTo>
                  <a:lnTo>
                    <a:pt x="448386" y="461010"/>
                  </a:lnTo>
                  <a:lnTo>
                    <a:pt x="443649" y="467360"/>
                  </a:lnTo>
                  <a:lnTo>
                    <a:pt x="441579" y="474980"/>
                  </a:lnTo>
                  <a:lnTo>
                    <a:pt x="442569" y="482600"/>
                  </a:lnTo>
                  <a:lnTo>
                    <a:pt x="499757" y="652780"/>
                  </a:lnTo>
                  <a:lnTo>
                    <a:pt x="503758" y="660400"/>
                  </a:lnTo>
                  <a:lnTo>
                    <a:pt x="509930" y="664210"/>
                  </a:lnTo>
                  <a:lnTo>
                    <a:pt x="517410" y="666750"/>
                  </a:lnTo>
                  <a:lnTo>
                    <a:pt x="525386" y="665480"/>
                  </a:lnTo>
                  <a:lnTo>
                    <a:pt x="531647" y="664210"/>
                  </a:lnTo>
                  <a:lnTo>
                    <a:pt x="536194" y="659130"/>
                  </a:lnTo>
                  <a:lnTo>
                    <a:pt x="561682" y="582930"/>
                  </a:lnTo>
                  <a:lnTo>
                    <a:pt x="576122" y="539750"/>
                  </a:lnTo>
                  <a:lnTo>
                    <a:pt x="614083" y="652780"/>
                  </a:lnTo>
                  <a:lnTo>
                    <a:pt x="618096" y="660400"/>
                  </a:lnTo>
                  <a:lnTo>
                    <a:pt x="624255" y="664210"/>
                  </a:lnTo>
                  <a:lnTo>
                    <a:pt x="631736" y="666750"/>
                  </a:lnTo>
                  <a:lnTo>
                    <a:pt x="639711" y="665480"/>
                  </a:lnTo>
                  <a:lnTo>
                    <a:pt x="645972" y="664210"/>
                  </a:lnTo>
                  <a:lnTo>
                    <a:pt x="650519" y="659130"/>
                  </a:lnTo>
                  <a:lnTo>
                    <a:pt x="676033" y="582930"/>
                  </a:lnTo>
                  <a:lnTo>
                    <a:pt x="709637" y="482600"/>
                  </a:lnTo>
                  <a:lnTo>
                    <a:pt x="710628" y="474980"/>
                  </a:lnTo>
                  <a:close/>
                </a:path>
                <a:path w="5409565" h="1223010">
                  <a:moveTo>
                    <a:pt x="1001191" y="474980"/>
                  </a:moveTo>
                  <a:lnTo>
                    <a:pt x="999121" y="467360"/>
                  </a:lnTo>
                  <a:lnTo>
                    <a:pt x="994397" y="461010"/>
                  </a:lnTo>
                  <a:lnTo>
                    <a:pt x="987437" y="457200"/>
                  </a:lnTo>
                  <a:lnTo>
                    <a:pt x="979462" y="455930"/>
                  </a:lnTo>
                  <a:lnTo>
                    <a:pt x="971981" y="458470"/>
                  </a:lnTo>
                  <a:lnTo>
                    <a:pt x="965809" y="462280"/>
                  </a:lnTo>
                  <a:lnTo>
                    <a:pt x="961809" y="469900"/>
                  </a:lnTo>
                  <a:lnTo>
                    <a:pt x="923836" y="582930"/>
                  </a:lnTo>
                  <a:lnTo>
                    <a:pt x="909396" y="539750"/>
                  </a:lnTo>
                  <a:lnTo>
                    <a:pt x="883920" y="463550"/>
                  </a:lnTo>
                  <a:lnTo>
                    <a:pt x="879373" y="459740"/>
                  </a:lnTo>
                  <a:lnTo>
                    <a:pt x="873112" y="457200"/>
                  </a:lnTo>
                  <a:lnTo>
                    <a:pt x="865136" y="455930"/>
                  </a:lnTo>
                  <a:lnTo>
                    <a:pt x="857643" y="458470"/>
                  </a:lnTo>
                  <a:lnTo>
                    <a:pt x="851484" y="462280"/>
                  </a:lnTo>
                  <a:lnTo>
                    <a:pt x="847471" y="469900"/>
                  </a:lnTo>
                  <a:lnTo>
                    <a:pt x="809510" y="582930"/>
                  </a:lnTo>
                  <a:lnTo>
                    <a:pt x="771550" y="469900"/>
                  </a:lnTo>
                  <a:lnTo>
                    <a:pt x="767537" y="462280"/>
                  </a:lnTo>
                  <a:lnTo>
                    <a:pt x="761377" y="458470"/>
                  </a:lnTo>
                  <a:lnTo>
                    <a:pt x="753897" y="455930"/>
                  </a:lnTo>
                  <a:lnTo>
                    <a:pt x="745921" y="457200"/>
                  </a:lnTo>
                  <a:lnTo>
                    <a:pt x="738949" y="461010"/>
                  </a:lnTo>
                  <a:lnTo>
                    <a:pt x="734225" y="467360"/>
                  </a:lnTo>
                  <a:lnTo>
                    <a:pt x="732155" y="474980"/>
                  </a:lnTo>
                  <a:lnTo>
                    <a:pt x="733145" y="482600"/>
                  </a:lnTo>
                  <a:lnTo>
                    <a:pt x="790333" y="652780"/>
                  </a:lnTo>
                  <a:lnTo>
                    <a:pt x="794334" y="660400"/>
                  </a:lnTo>
                  <a:lnTo>
                    <a:pt x="800506" y="664210"/>
                  </a:lnTo>
                  <a:lnTo>
                    <a:pt x="807986" y="666750"/>
                  </a:lnTo>
                  <a:lnTo>
                    <a:pt x="815962" y="665480"/>
                  </a:lnTo>
                  <a:lnTo>
                    <a:pt x="822223" y="664210"/>
                  </a:lnTo>
                  <a:lnTo>
                    <a:pt x="826770" y="659130"/>
                  </a:lnTo>
                  <a:lnTo>
                    <a:pt x="852258" y="582930"/>
                  </a:lnTo>
                  <a:lnTo>
                    <a:pt x="866698" y="539750"/>
                  </a:lnTo>
                  <a:lnTo>
                    <a:pt x="904659" y="652780"/>
                  </a:lnTo>
                  <a:lnTo>
                    <a:pt x="908659" y="660400"/>
                  </a:lnTo>
                  <a:lnTo>
                    <a:pt x="914831" y="664210"/>
                  </a:lnTo>
                  <a:lnTo>
                    <a:pt x="922312" y="666750"/>
                  </a:lnTo>
                  <a:lnTo>
                    <a:pt x="930287" y="665480"/>
                  </a:lnTo>
                  <a:lnTo>
                    <a:pt x="936548" y="664210"/>
                  </a:lnTo>
                  <a:lnTo>
                    <a:pt x="941095" y="659130"/>
                  </a:lnTo>
                  <a:lnTo>
                    <a:pt x="966609" y="582930"/>
                  </a:lnTo>
                  <a:lnTo>
                    <a:pt x="1000201" y="482600"/>
                  </a:lnTo>
                  <a:lnTo>
                    <a:pt x="1001191" y="474980"/>
                  </a:lnTo>
                  <a:close/>
                </a:path>
                <a:path w="5409565" h="1223010">
                  <a:moveTo>
                    <a:pt x="1264335" y="1097280"/>
                  </a:moveTo>
                  <a:lnTo>
                    <a:pt x="1262849" y="1089660"/>
                  </a:lnTo>
                  <a:lnTo>
                    <a:pt x="1258379" y="1083310"/>
                  </a:lnTo>
                  <a:lnTo>
                    <a:pt x="1215263" y="1040422"/>
                  </a:lnTo>
                  <a:lnTo>
                    <a:pt x="1215263" y="1097280"/>
                  </a:lnTo>
                  <a:lnTo>
                    <a:pt x="1141679" y="1170940"/>
                  </a:lnTo>
                  <a:lnTo>
                    <a:pt x="1081671" y="1111250"/>
                  </a:lnTo>
                  <a:lnTo>
                    <a:pt x="1038263" y="1068070"/>
                  </a:lnTo>
                  <a:lnTo>
                    <a:pt x="1031544" y="1062990"/>
                  </a:lnTo>
                  <a:lnTo>
                    <a:pt x="1023899" y="1061720"/>
                  </a:lnTo>
                  <a:lnTo>
                    <a:pt x="1016254" y="1062990"/>
                  </a:lnTo>
                  <a:lnTo>
                    <a:pt x="1009535" y="1068070"/>
                  </a:lnTo>
                  <a:lnTo>
                    <a:pt x="938314" y="1139190"/>
                  </a:lnTo>
                  <a:lnTo>
                    <a:pt x="882904" y="956310"/>
                  </a:lnTo>
                  <a:lnTo>
                    <a:pt x="878700" y="942340"/>
                  </a:lnTo>
                  <a:lnTo>
                    <a:pt x="831951" y="787400"/>
                  </a:lnTo>
                  <a:lnTo>
                    <a:pt x="1183055" y="894080"/>
                  </a:lnTo>
                  <a:lnTo>
                    <a:pt x="1111846" y="965200"/>
                  </a:lnTo>
                  <a:lnTo>
                    <a:pt x="1107389" y="972820"/>
                  </a:lnTo>
                  <a:lnTo>
                    <a:pt x="1105890" y="980440"/>
                  </a:lnTo>
                  <a:lnTo>
                    <a:pt x="1107389" y="988060"/>
                  </a:lnTo>
                  <a:lnTo>
                    <a:pt x="1111846" y="994410"/>
                  </a:lnTo>
                  <a:lnTo>
                    <a:pt x="1215263" y="1097280"/>
                  </a:lnTo>
                  <a:lnTo>
                    <a:pt x="1215263" y="1040422"/>
                  </a:lnTo>
                  <a:lnTo>
                    <a:pt x="1154963" y="980440"/>
                  </a:lnTo>
                  <a:lnTo>
                    <a:pt x="1235557" y="899160"/>
                  </a:lnTo>
                  <a:lnTo>
                    <a:pt x="1237957" y="896620"/>
                  </a:lnTo>
                  <a:lnTo>
                    <a:pt x="1239824" y="894080"/>
                  </a:lnTo>
                  <a:lnTo>
                    <a:pt x="1240866" y="890270"/>
                  </a:lnTo>
                  <a:lnTo>
                    <a:pt x="1241640" y="882650"/>
                  </a:lnTo>
                  <a:lnTo>
                    <a:pt x="1239342" y="875030"/>
                  </a:lnTo>
                  <a:lnTo>
                    <a:pt x="1234427" y="868680"/>
                  </a:lnTo>
                  <a:lnTo>
                    <a:pt x="1227315" y="864870"/>
                  </a:lnTo>
                  <a:lnTo>
                    <a:pt x="1152207" y="842010"/>
                  </a:lnTo>
                  <a:lnTo>
                    <a:pt x="1152207" y="830580"/>
                  </a:lnTo>
                  <a:lnTo>
                    <a:pt x="1152207" y="215900"/>
                  </a:lnTo>
                  <a:lnTo>
                    <a:pt x="1152207" y="175260"/>
                  </a:lnTo>
                  <a:lnTo>
                    <a:pt x="1152207" y="40640"/>
                  </a:lnTo>
                  <a:lnTo>
                    <a:pt x="1152207" y="20320"/>
                  </a:lnTo>
                  <a:lnTo>
                    <a:pt x="1150607" y="11430"/>
                  </a:lnTo>
                  <a:lnTo>
                    <a:pt x="1146251" y="5080"/>
                  </a:lnTo>
                  <a:lnTo>
                    <a:pt x="1139799" y="1270"/>
                  </a:lnTo>
                  <a:lnTo>
                    <a:pt x="1131887" y="0"/>
                  </a:lnTo>
                  <a:lnTo>
                    <a:pt x="1111567" y="0"/>
                  </a:lnTo>
                  <a:lnTo>
                    <a:pt x="1111567" y="40640"/>
                  </a:lnTo>
                  <a:lnTo>
                    <a:pt x="1111567" y="175260"/>
                  </a:lnTo>
                  <a:lnTo>
                    <a:pt x="1111529" y="215900"/>
                  </a:lnTo>
                  <a:lnTo>
                    <a:pt x="1111529" y="830580"/>
                  </a:lnTo>
                  <a:lnTo>
                    <a:pt x="969860" y="787400"/>
                  </a:lnTo>
                  <a:lnTo>
                    <a:pt x="807364" y="737870"/>
                  </a:lnTo>
                  <a:lnTo>
                    <a:pt x="803630" y="736600"/>
                  </a:lnTo>
                  <a:lnTo>
                    <a:pt x="799592" y="736600"/>
                  </a:lnTo>
                  <a:lnTo>
                    <a:pt x="795604" y="737870"/>
                  </a:lnTo>
                  <a:lnTo>
                    <a:pt x="788517" y="741680"/>
                  </a:lnTo>
                  <a:lnTo>
                    <a:pt x="783602" y="748030"/>
                  </a:lnTo>
                  <a:lnTo>
                    <a:pt x="781304" y="755650"/>
                  </a:lnTo>
                  <a:lnTo>
                    <a:pt x="782053" y="763270"/>
                  </a:lnTo>
                  <a:lnTo>
                    <a:pt x="836129" y="942340"/>
                  </a:lnTo>
                  <a:lnTo>
                    <a:pt x="40640" y="942340"/>
                  </a:lnTo>
                  <a:lnTo>
                    <a:pt x="40640" y="215900"/>
                  </a:lnTo>
                  <a:lnTo>
                    <a:pt x="1111529" y="215900"/>
                  </a:lnTo>
                  <a:lnTo>
                    <a:pt x="1111529" y="175260"/>
                  </a:lnTo>
                  <a:lnTo>
                    <a:pt x="40640" y="175260"/>
                  </a:lnTo>
                  <a:lnTo>
                    <a:pt x="40640" y="40640"/>
                  </a:lnTo>
                  <a:lnTo>
                    <a:pt x="1111567" y="40640"/>
                  </a:lnTo>
                  <a:lnTo>
                    <a:pt x="1111567" y="0"/>
                  </a:lnTo>
                  <a:lnTo>
                    <a:pt x="20320" y="0"/>
                  </a:lnTo>
                  <a:lnTo>
                    <a:pt x="12407" y="1270"/>
                  </a:lnTo>
                  <a:lnTo>
                    <a:pt x="5956" y="5080"/>
                  </a:lnTo>
                  <a:lnTo>
                    <a:pt x="1600" y="11430"/>
                  </a:lnTo>
                  <a:lnTo>
                    <a:pt x="0" y="20320"/>
                  </a:lnTo>
                  <a:lnTo>
                    <a:pt x="0" y="962660"/>
                  </a:lnTo>
                  <a:lnTo>
                    <a:pt x="1600" y="970280"/>
                  </a:lnTo>
                  <a:lnTo>
                    <a:pt x="5956" y="976630"/>
                  </a:lnTo>
                  <a:lnTo>
                    <a:pt x="12407" y="980440"/>
                  </a:lnTo>
                  <a:lnTo>
                    <a:pt x="20320" y="982980"/>
                  </a:lnTo>
                  <a:lnTo>
                    <a:pt x="848423" y="982980"/>
                  </a:lnTo>
                  <a:lnTo>
                    <a:pt x="909205" y="1183640"/>
                  </a:lnTo>
                  <a:lnTo>
                    <a:pt x="928687" y="1197610"/>
                  </a:lnTo>
                  <a:lnTo>
                    <a:pt x="936332" y="1196340"/>
                  </a:lnTo>
                  <a:lnTo>
                    <a:pt x="943063" y="1191260"/>
                  </a:lnTo>
                  <a:lnTo>
                    <a:pt x="995654" y="1139190"/>
                  </a:lnTo>
                  <a:lnTo>
                    <a:pt x="1023886" y="1111250"/>
                  </a:lnTo>
                  <a:lnTo>
                    <a:pt x="1127302" y="1214120"/>
                  </a:lnTo>
                  <a:lnTo>
                    <a:pt x="1134021" y="1219200"/>
                  </a:lnTo>
                  <a:lnTo>
                    <a:pt x="1141666" y="1220470"/>
                  </a:lnTo>
                  <a:lnTo>
                    <a:pt x="1149311" y="1219200"/>
                  </a:lnTo>
                  <a:lnTo>
                    <a:pt x="1156030" y="1214120"/>
                  </a:lnTo>
                  <a:lnTo>
                    <a:pt x="1199527" y="1170940"/>
                  </a:lnTo>
                  <a:lnTo>
                    <a:pt x="1258379" y="1112520"/>
                  </a:lnTo>
                  <a:lnTo>
                    <a:pt x="1262849" y="1104900"/>
                  </a:lnTo>
                  <a:lnTo>
                    <a:pt x="1264335" y="1097280"/>
                  </a:lnTo>
                  <a:close/>
                </a:path>
                <a:path w="5409565" h="1223010">
                  <a:moveTo>
                    <a:pt x="5409450" y="940485"/>
                  </a:moveTo>
                  <a:lnTo>
                    <a:pt x="5406936" y="930325"/>
                  </a:lnTo>
                  <a:lnTo>
                    <a:pt x="5404104" y="923975"/>
                  </a:lnTo>
                  <a:lnTo>
                    <a:pt x="5400522" y="917625"/>
                  </a:lnTo>
                  <a:lnTo>
                    <a:pt x="5399964" y="916355"/>
                  </a:lnTo>
                  <a:lnTo>
                    <a:pt x="5398935" y="913815"/>
                  </a:lnTo>
                  <a:lnTo>
                    <a:pt x="5397500" y="911275"/>
                  </a:lnTo>
                  <a:lnTo>
                    <a:pt x="5394376" y="907465"/>
                  </a:lnTo>
                  <a:lnTo>
                    <a:pt x="5393004" y="904925"/>
                  </a:lnTo>
                  <a:lnTo>
                    <a:pt x="5390350" y="901115"/>
                  </a:lnTo>
                  <a:lnTo>
                    <a:pt x="5388838" y="899845"/>
                  </a:lnTo>
                  <a:lnTo>
                    <a:pt x="5387403" y="898575"/>
                  </a:lnTo>
                  <a:lnTo>
                    <a:pt x="5383847" y="894765"/>
                  </a:lnTo>
                  <a:lnTo>
                    <a:pt x="5372824" y="883716"/>
                  </a:lnTo>
                  <a:lnTo>
                    <a:pt x="5372824" y="958265"/>
                  </a:lnTo>
                  <a:lnTo>
                    <a:pt x="5372824" y="968425"/>
                  </a:lnTo>
                  <a:lnTo>
                    <a:pt x="5372189" y="973505"/>
                  </a:lnTo>
                  <a:lnTo>
                    <a:pt x="5369788" y="982395"/>
                  </a:lnTo>
                  <a:lnTo>
                    <a:pt x="5367934" y="987475"/>
                  </a:lnTo>
                  <a:lnTo>
                    <a:pt x="5365559" y="991285"/>
                  </a:lnTo>
                  <a:lnTo>
                    <a:pt x="5365318" y="991285"/>
                  </a:lnTo>
                  <a:lnTo>
                    <a:pt x="5364581" y="992555"/>
                  </a:lnTo>
                  <a:lnTo>
                    <a:pt x="5363362" y="995095"/>
                  </a:lnTo>
                  <a:lnTo>
                    <a:pt x="5360721" y="998905"/>
                  </a:lnTo>
                  <a:lnTo>
                    <a:pt x="5358917" y="1001445"/>
                  </a:lnTo>
                  <a:lnTo>
                    <a:pt x="5357152" y="1002715"/>
                  </a:lnTo>
                  <a:lnTo>
                    <a:pt x="5355361" y="1005255"/>
                  </a:lnTo>
                  <a:lnTo>
                    <a:pt x="5337899" y="1020495"/>
                  </a:lnTo>
                  <a:lnTo>
                    <a:pt x="5255082" y="1104315"/>
                  </a:lnTo>
                  <a:lnTo>
                    <a:pt x="5215115" y="1143685"/>
                  </a:lnTo>
                  <a:lnTo>
                    <a:pt x="5184051" y="1174165"/>
                  </a:lnTo>
                  <a:lnTo>
                    <a:pt x="5152707" y="1183055"/>
                  </a:lnTo>
                  <a:lnTo>
                    <a:pt x="5141582" y="1181785"/>
                  </a:lnTo>
                  <a:lnTo>
                    <a:pt x="5130774" y="1179245"/>
                  </a:lnTo>
                  <a:lnTo>
                    <a:pt x="5120640" y="1172895"/>
                  </a:lnTo>
                  <a:lnTo>
                    <a:pt x="5111508" y="1166545"/>
                  </a:lnTo>
                  <a:lnTo>
                    <a:pt x="5110632" y="1165275"/>
                  </a:lnTo>
                  <a:lnTo>
                    <a:pt x="5103584" y="1156385"/>
                  </a:lnTo>
                  <a:lnTo>
                    <a:pt x="5098542" y="1146225"/>
                  </a:lnTo>
                  <a:lnTo>
                    <a:pt x="5095506" y="1136065"/>
                  </a:lnTo>
                  <a:lnTo>
                    <a:pt x="5094503" y="1124635"/>
                  </a:lnTo>
                  <a:lnTo>
                    <a:pt x="5095570" y="1113205"/>
                  </a:lnTo>
                  <a:lnTo>
                    <a:pt x="5098758" y="1103045"/>
                  </a:lnTo>
                  <a:lnTo>
                    <a:pt x="5104079" y="1092885"/>
                  </a:lnTo>
                  <a:lnTo>
                    <a:pt x="5111547" y="1083995"/>
                  </a:lnTo>
                  <a:lnTo>
                    <a:pt x="5140414" y="1054785"/>
                  </a:lnTo>
                  <a:lnTo>
                    <a:pt x="5144732" y="1048435"/>
                  </a:lnTo>
                  <a:lnTo>
                    <a:pt x="5146167" y="1040815"/>
                  </a:lnTo>
                  <a:lnTo>
                    <a:pt x="5144732" y="1033195"/>
                  </a:lnTo>
                  <a:lnTo>
                    <a:pt x="5140414" y="1026845"/>
                  </a:lnTo>
                  <a:lnTo>
                    <a:pt x="5136591" y="1023035"/>
                  </a:lnTo>
                  <a:lnTo>
                    <a:pt x="5131562" y="1021765"/>
                  </a:lnTo>
                  <a:lnTo>
                    <a:pt x="4488015" y="1021765"/>
                  </a:lnTo>
                  <a:lnTo>
                    <a:pt x="4467555" y="1020495"/>
                  </a:lnTo>
                  <a:lnTo>
                    <a:pt x="4428375" y="1012875"/>
                  </a:lnTo>
                  <a:lnTo>
                    <a:pt x="4391495" y="1000175"/>
                  </a:lnTo>
                  <a:lnTo>
                    <a:pt x="4357840" y="979855"/>
                  </a:lnTo>
                  <a:lnTo>
                    <a:pt x="4328185" y="954455"/>
                  </a:lnTo>
                  <a:lnTo>
                    <a:pt x="4303941" y="922705"/>
                  </a:lnTo>
                  <a:lnTo>
                    <a:pt x="4282237" y="869365"/>
                  </a:lnTo>
                  <a:lnTo>
                    <a:pt x="4277944" y="831265"/>
                  </a:lnTo>
                  <a:lnTo>
                    <a:pt x="4277944" y="685215"/>
                  </a:lnTo>
                  <a:lnTo>
                    <a:pt x="4295013" y="644575"/>
                  </a:lnTo>
                  <a:lnTo>
                    <a:pt x="4336212" y="626795"/>
                  </a:lnTo>
                  <a:lnTo>
                    <a:pt x="4347959" y="628065"/>
                  </a:lnTo>
                  <a:lnTo>
                    <a:pt x="4384535" y="653465"/>
                  </a:lnTo>
                  <a:lnTo>
                    <a:pt x="4394479" y="831265"/>
                  </a:lnTo>
                  <a:lnTo>
                    <a:pt x="4394924" y="838885"/>
                  </a:lnTo>
                  <a:lnTo>
                    <a:pt x="4413542" y="875715"/>
                  </a:lnTo>
                  <a:lnTo>
                    <a:pt x="4450740" y="898575"/>
                  </a:lnTo>
                  <a:lnTo>
                    <a:pt x="4468685" y="903655"/>
                  </a:lnTo>
                  <a:lnTo>
                    <a:pt x="4478210" y="903655"/>
                  </a:lnTo>
                  <a:lnTo>
                    <a:pt x="4488040" y="904925"/>
                  </a:lnTo>
                  <a:lnTo>
                    <a:pt x="5126507" y="904925"/>
                  </a:lnTo>
                  <a:lnTo>
                    <a:pt x="5134153" y="903655"/>
                  </a:lnTo>
                  <a:lnTo>
                    <a:pt x="5140388" y="898575"/>
                  </a:lnTo>
                  <a:lnTo>
                    <a:pt x="5144592" y="892225"/>
                  </a:lnTo>
                  <a:lnTo>
                    <a:pt x="5146141" y="884605"/>
                  </a:lnTo>
                  <a:lnTo>
                    <a:pt x="5146141" y="879525"/>
                  </a:lnTo>
                  <a:lnTo>
                    <a:pt x="5143462" y="873175"/>
                  </a:lnTo>
                  <a:lnTo>
                    <a:pt x="5139258" y="870635"/>
                  </a:lnTo>
                  <a:lnTo>
                    <a:pt x="5134216" y="865555"/>
                  </a:lnTo>
                  <a:lnTo>
                    <a:pt x="5104066" y="833805"/>
                  </a:lnTo>
                  <a:lnTo>
                    <a:pt x="5094478" y="800785"/>
                  </a:lnTo>
                  <a:lnTo>
                    <a:pt x="5095545" y="789355"/>
                  </a:lnTo>
                  <a:lnTo>
                    <a:pt x="5120652" y="752525"/>
                  </a:lnTo>
                  <a:lnTo>
                    <a:pt x="5152707" y="742365"/>
                  </a:lnTo>
                  <a:lnTo>
                    <a:pt x="5163845" y="743635"/>
                  </a:lnTo>
                  <a:lnTo>
                    <a:pt x="5226672" y="791895"/>
                  </a:lnTo>
                  <a:lnTo>
                    <a:pt x="5293779" y="857935"/>
                  </a:lnTo>
                  <a:lnTo>
                    <a:pt x="5326672" y="890955"/>
                  </a:lnTo>
                  <a:lnTo>
                    <a:pt x="5358130" y="923975"/>
                  </a:lnTo>
                  <a:lnTo>
                    <a:pt x="5358917" y="925245"/>
                  </a:lnTo>
                  <a:lnTo>
                    <a:pt x="5360632" y="927785"/>
                  </a:lnTo>
                  <a:lnTo>
                    <a:pt x="5363362" y="931595"/>
                  </a:lnTo>
                  <a:lnTo>
                    <a:pt x="5363908" y="931595"/>
                  </a:lnTo>
                  <a:lnTo>
                    <a:pt x="5364556" y="932865"/>
                  </a:lnTo>
                  <a:lnTo>
                    <a:pt x="5365318" y="934135"/>
                  </a:lnTo>
                  <a:lnTo>
                    <a:pt x="5366169" y="935405"/>
                  </a:lnTo>
                  <a:lnTo>
                    <a:pt x="5368264" y="939215"/>
                  </a:lnTo>
                  <a:lnTo>
                    <a:pt x="5369903" y="944295"/>
                  </a:lnTo>
                  <a:lnTo>
                    <a:pt x="5372189" y="953185"/>
                  </a:lnTo>
                  <a:lnTo>
                    <a:pt x="5372824" y="958265"/>
                  </a:lnTo>
                  <a:lnTo>
                    <a:pt x="5372824" y="883716"/>
                  </a:lnTo>
                  <a:lnTo>
                    <a:pt x="5231854" y="742365"/>
                  </a:lnTo>
                  <a:lnTo>
                    <a:pt x="5189486" y="710615"/>
                  </a:lnTo>
                  <a:lnTo>
                    <a:pt x="5152809" y="702995"/>
                  </a:lnTo>
                  <a:lnTo>
                    <a:pt x="5134178" y="705535"/>
                  </a:lnTo>
                  <a:lnTo>
                    <a:pt x="5083848" y="732205"/>
                  </a:lnTo>
                  <a:lnTo>
                    <a:pt x="5062423" y="763955"/>
                  </a:lnTo>
                  <a:lnTo>
                    <a:pt x="5055286" y="800785"/>
                  </a:lnTo>
                  <a:lnTo>
                    <a:pt x="5056797" y="818565"/>
                  </a:lnTo>
                  <a:lnTo>
                    <a:pt x="5061356" y="835075"/>
                  </a:lnTo>
                  <a:lnTo>
                    <a:pt x="5068938" y="850315"/>
                  </a:lnTo>
                  <a:lnTo>
                    <a:pt x="5079568" y="865555"/>
                  </a:lnTo>
                  <a:lnTo>
                    <a:pt x="4479188" y="865555"/>
                  </a:lnTo>
                  <a:lnTo>
                    <a:pt x="4440847" y="847775"/>
                  </a:lnTo>
                  <a:lnTo>
                    <a:pt x="4436046" y="840155"/>
                  </a:lnTo>
                  <a:lnTo>
                    <a:pt x="4434586" y="837615"/>
                  </a:lnTo>
                  <a:lnTo>
                    <a:pt x="4433760" y="835075"/>
                  </a:lnTo>
                  <a:lnTo>
                    <a:pt x="4433760" y="685215"/>
                  </a:lnTo>
                  <a:lnTo>
                    <a:pt x="4431779" y="666165"/>
                  </a:lnTo>
                  <a:lnTo>
                    <a:pt x="4426089" y="647115"/>
                  </a:lnTo>
                  <a:lnTo>
                    <a:pt x="4417098" y="630605"/>
                  </a:lnTo>
                  <a:lnTo>
                    <a:pt x="4413847" y="626795"/>
                  </a:lnTo>
                  <a:lnTo>
                    <a:pt x="4405185" y="616635"/>
                  </a:lnTo>
                  <a:lnTo>
                    <a:pt x="4390758" y="605205"/>
                  </a:lnTo>
                  <a:lnTo>
                    <a:pt x="4374197" y="595045"/>
                  </a:lnTo>
                  <a:lnTo>
                    <a:pt x="4355897" y="589965"/>
                  </a:lnTo>
                  <a:lnTo>
                    <a:pt x="4336237" y="587425"/>
                  </a:lnTo>
                  <a:lnTo>
                    <a:pt x="4316590" y="589965"/>
                  </a:lnTo>
                  <a:lnTo>
                    <a:pt x="4267289" y="616635"/>
                  </a:lnTo>
                  <a:lnTo>
                    <a:pt x="4240695" y="666165"/>
                  </a:lnTo>
                  <a:lnTo>
                    <a:pt x="4238714" y="685215"/>
                  </a:lnTo>
                  <a:lnTo>
                    <a:pt x="4238714" y="831265"/>
                  </a:lnTo>
                  <a:lnTo>
                    <a:pt x="4244022" y="878255"/>
                  </a:lnTo>
                  <a:lnTo>
                    <a:pt x="4259199" y="922705"/>
                  </a:lnTo>
                  <a:lnTo>
                    <a:pt x="4284078" y="963345"/>
                  </a:lnTo>
                  <a:lnTo>
                    <a:pt x="4317225" y="997635"/>
                  </a:lnTo>
                  <a:lnTo>
                    <a:pt x="4354309" y="1024305"/>
                  </a:lnTo>
                  <a:lnTo>
                    <a:pt x="4396549" y="1044625"/>
                  </a:lnTo>
                  <a:lnTo>
                    <a:pt x="4440948" y="1056055"/>
                  </a:lnTo>
                  <a:lnTo>
                    <a:pt x="4488040" y="1061135"/>
                  </a:lnTo>
                  <a:lnTo>
                    <a:pt x="5079593" y="1061135"/>
                  </a:lnTo>
                  <a:lnTo>
                    <a:pt x="5068951" y="1075105"/>
                  </a:lnTo>
                  <a:lnTo>
                    <a:pt x="5061356" y="1090345"/>
                  </a:lnTo>
                  <a:lnTo>
                    <a:pt x="5056797" y="1108125"/>
                  </a:lnTo>
                  <a:lnTo>
                    <a:pt x="5055286" y="1124635"/>
                  </a:lnTo>
                  <a:lnTo>
                    <a:pt x="5057000" y="1143685"/>
                  </a:lnTo>
                  <a:lnTo>
                    <a:pt x="5082692" y="1191945"/>
                  </a:lnTo>
                  <a:lnTo>
                    <a:pt x="5116131" y="1214805"/>
                  </a:lnTo>
                  <a:lnTo>
                    <a:pt x="5152745" y="1222425"/>
                  </a:lnTo>
                  <a:lnTo>
                    <a:pt x="5170957" y="1221155"/>
                  </a:lnTo>
                  <a:lnTo>
                    <a:pt x="5188674" y="1216075"/>
                  </a:lnTo>
                  <a:lnTo>
                    <a:pt x="5205336" y="1207185"/>
                  </a:lnTo>
                  <a:lnTo>
                    <a:pt x="5220449" y="1194485"/>
                  </a:lnTo>
                  <a:lnTo>
                    <a:pt x="5221656" y="1193215"/>
                  </a:lnTo>
                  <a:lnTo>
                    <a:pt x="5231816" y="1183055"/>
                  </a:lnTo>
                  <a:lnTo>
                    <a:pt x="5382933" y="1031925"/>
                  </a:lnTo>
                  <a:lnTo>
                    <a:pt x="5386184" y="1029385"/>
                  </a:lnTo>
                  <a:lnTo>
                    <a:pt x="5389105" y="1025575"/>
                  </a:lnTo>
                  <a:lnTo>
                    <a:pt x="5391658" y="1023035"/>
                  </a:lnTo>
                  <a:lnTo>
                    <a:pt x="5391848" y="1023035"/>
                  </a:lnTo>
                  <a:lnTo>
                    <a:pt x="5394312" y="1019225"/>
                  </a:lnTo>
                  <a:lnTo>
                    <a:pt x="5397474" y="1014145"/>
                  </a:lnTo>
                  <a:lnTo>
                    <a:pt x="5398935" y="1011605"/>
                  </a:lnTo>
                  <a:lnTo>
                    <a:pt x="5399913" y="1010335"/>
                  </a:lnTo>
                  <a:lnTo>
                    <a:pt x="5403774" y="1002715"/>
                  </a:lnTo>
                  <a:lnTo>
                    <a:pt x="5406822" y="995095"/>
                  </a:lnTo>
                  <a:lnTo>
                    <a:pt x="5409450" y="984935"/>
                  </a:lnTo>
                  <a:lnTo>
                    <a:pt x="5409450" y="940485"/>
                  </a:lnTo>
                  <a:close/>
                </a:path>
                <a:path w="5409565" h="1223010">
                  <a:moveTo>
                    <a:pt x="5409450" y="365175"/>
                  </a:moveTo>
                  <a:lnTo>
                    <a:pt x="5400294" y="327075"/>
                  </a:lnTo>
                  <a:lnTo>
                    <a:pt x="5380202" y="283895"/>
                  </a:lnTo>
                  <a:lnTo>
                    <a:pt x="5372824" y="273519"/>
                  </a:lnTo>
                  <a:lnTo>
                    <a:pt x="5372824" y="541705"/>
                  </a:lnTo>
                  <a:lnTo>
                    <a:pt x="5371643" y="553135"/>
                  </a:lnTo>
                  <a:lnTo>
                    <a:pt x="5347144" y="589965"/>
                  </a:lnTo>
                  <a:lnTo>
                    <a:pt x="5314556" y="600125"/>
                  </a:lnTo>
                  <a:lnTo>
                    <a:pt x="5302809" y="598855"/>
                  </a:lnTo>
                  <a:lnTo>
                    <a:pt x="5266233" y="574725"/>
                  </a:lnTo>
                  <a:lnTo>
                    <a:pt x="5256200" y="394385"/>
                  </a:lnTo>
                  <a:lnTo>
                    <a:pt x="5255844" y="389305"/>
                  </a:lnTo>
                  <a:lnTo>
                    <a:pt x="5245036" y="361365"/>
                  </a:lnTo>
                  <a:lnTo>
                    <a:pt x="5241950" y="357555"/>
                  </a:lnTo>
                  <a:lnTo>
                    <a:pt x="5208854" y="332155"/>
                  </a:lnTo>
                  <a:lnTo>
                    <a:pt x="5172557" y="323265"/>
                  </a:lnTo>
                  <a:lnTo>
                    <a:pt x="4524222" y="323265"/>
                  </a:lnTo>
                  <a:lnTo>
                    <a:pt x="4516590" y="324535"/>
                  </a:lnTo>
                  <a:lnTo>
                    <a:pt x="4510354" y="328345"/>
                  </a:lnTo>
                  <a:lnTo>
                    <a:pt x="4506138" y="334695"/>
                  </a:lnTo>
                  <a:lnTo>
                    <a:pt x="4504601" y="342315"/>
                  </a:lnTo>
                  <a:lnTo>
                    <a:pt x="4504601" y="348665"/>
                  </a:lnTo>
                  <a:lnTo>
                    <a:pt x="4507281" y="353745"/>
                  </a:lnTo>
                  <a:lnTo>
                    <a:pt x="4511472" y="357555"/>
                  </a:lnTo>
                  <a:lnTo>
                    <a:pt x="4539310" y="385495"/>
                  </a:lnTo>
                  <a:lnTo>
                    <a:pt x="4546739" y="394385"/>
                  </a:lnTo>
                  <a:lnTo>
                    <a:pt x="4552048" y="404545"/>
                  </a:lnTo>
                  <a:lnTo>
                    <a:pt x="4555236" y="414705"/>
                  </a:lnTo>
                  <a:lnTo>
                    <a:pt x="4556290" y="426135"/>
                  </a:lnTo>
                  <a:lnTo>
                    <a:pt x="4555236" y="437565"/>
                  </a:lnTo>
                  <a:lnTo>
                    <a:pt x="4530115" y="474395"/>
                  </a:lnTo>
                  <a:lnTo>
                    <a:pt x="4498060" y="484555"/>
                  </a:lnTo>
                  <a:lnTo>
                    <a:pt x="4486922" y="483285"/>
                  </a:lnTo>
                  <a:lnTo>
                    <a:pt x="4294556" y="305485"/>
                  </a:lnTo>
                  <a:lnTo>
                    <a:pt x="4292790" y="302945"/>
                  </a:lnTo>
                  <a:lnTo>
                    <a:pt x="4291292" y="301675"/>
                  </a:lnTo>
                  <a:lnTo>
                    <a:pt x="4289958" y="300405"/>
                  </a:lnTo>
                  <a:lnTo>
                    <a:pt x="4288345" y="297865"/>
                  </a:lnTo>
                  <a:lnTo>
                    <a:pt x="4286770" y="295325"/>
                  </a:lnTo>
                  <a:lnTo>
                    <a:pt x="4285094" y="292785"/>
                  </a:lnTo>
                  <a:lnTo>
                    <a:pt x="4282783" y="287705"/>
                  </a:lnTo>
                  <a:lnTo>
                    <a:pt x="4280979" y="283895"/>
                  </a:lnTo>
                  <a:lnTo>
                    <a:pt x="4278604" y="275005"/>
                  </a:lnTo>
                  <a:lnTo>
                    <a:pt x="4277969" y="269925"/>
                  </a:lnTo>
                  <a:lnTo>
                    <a:pt x="4277969" y="259765"/>
                  </a:lnTo>
                  <a:lnTo>
                    <a:pt x="4278604" y="254685"/>
                  </a:lnTo>
                  <a:lnTo>
                    <a:pt x="4280954" y="245795"/>
                  </a:lnTo>
                  <a:lnTo>
                    <a:pt x="4282681" y="240715"/>
                  </a:lnTo>
                  <a:lnTo>
                    <a:pt x="4284942" y="236905"/>
                  </a:lnTo>
                  <a:lnTo>
                    <a:pt x="4286796" y="233095"/>
                  </a:lnTo>
                  <a:lnTo>
                    <a:pt x="4288498" y="230555"/>
                  </a:lnTo>
                  <a:lnTo>
                    <a:pt x="4291482" y="226745"/>
                  </a:lnTo>
                  <a:lnTo>
                    <a:pt x="4293247" y="225475"/>
                  </a:lnTo>
                  <a:lnTo>
                    <a:pt x="4295406" y="222935"/>
                  </a:lnTo>
                  <a:lnTo>
                    <a:pt x="4312869" y="206425"/>
                  </a:lnTo>
                  <a:lnTo>
                    <a:pt x="4350524" y="169595"/>
                  </a:lnTo>
                  <a:lnTo>
                    <a:pt x="4435653" y="83235"/>
                  </a:lnTo>
                  <a:lnTo>
                    <a:pt x="4457712" y="60375"/>
                  </a:lnTo>
                  <a:lnTo>
                    <a:pt x="4466717" y="54025"/>
                  </a:lnTo>
                  <a:lnTo>
                    <a:pt x="4476648" y="48945"/>
                  </a:lnTo>
                  <a:lnTo>
                    <a:pt x="4487202" y="45135"/>
                  </a:lnTo>
                  <a:lnTo>
                    <a:pt x="4498060" y="43865"/>
                  </a:lnTo>
                  <a:lnTo>
                    <a:pt x="4509186" y="45135"/>
                  </a:lnTo>
                  <a:lnTo>
                    <a:pt x="4519993" y="48945"/>
                  </a:lnTo>
                  <a:lnTo>
                    <a:pt x="4530128" y="54025"/>
                  </a:lnTo>
                  <a:lnTo>
                    <a:pt x="4539259" y="61645"/>
                  </a:lnTo>
                  <a:lnTo>
                    <a:pt x="4540135" y="61645"/>
                  </a:lnTo>
                  <a:lnTo>
                    <a:pt x="4547184" y="71805"/>
                  </a:lnTo>
                  <a:lnTo>
                    <a:pt x="4552226" y="80695"/>
                  </a:lnTo>
                  <a:lnTo>
                    <a:pt x="4555248" y="92125"/>
                  </a:lnTo>
                  <a:lnTo>
                    <a:pt x="4556264" y="102285"/>
                  </a:lnTo>
                  <a:lnTo>
                    <a:pt x="4555198" y="113715"/>
                  </a:lnTo>
                  <a:lnTo>
                    <a:pt x="4552010" y="125145"/>
                  </a:lnTo>
                  <a:lnTo>
                    <a:pt x="4546689" y="135305"/>
                  </a:lnTo>
                  <a:lnTo>
                    <a:pt x="4539221" y="144195"/>
                  </a:lnTo>
                  <a:lnTo>
                    <a:pt x="4510354" y="172135"/>
                  </a:lnTo>
                  <a:lnTo>
                    <a:pt x="4506036" y="179755"/>
                  </a:lnTo>
                  <a:lnTo>
                    <a:pt x="4504601" y="186105"/>
                  </a:lnTo>
                  <a:lnTo>
                    <a:pt x="4506036" y="193725"/>
                  </a:lnTo>
                  <a:lnTo>
                    <a:pt x="4510354" y="200075"/>
                  </a:lnTo>
                  <a:lnTo>
                    <a:pt x="4514177" y="203885"/>
                  </a:lnTo>
                  <a:lnTo>
                    <a:pt x="4519206" y="206425"/>
                  </a:lnTo>
                  <a:lnTo>
                    <a:pt x="5162753" y="206425"/>
                  </a:lnTo>
                  <a:lnTo>
                    <a:pt x="5183213" y="207695"/>
                  </a:lnTo>
                  <a:lnTo>
                    <a:pt x="5222392" y="214045"/>
                  </a:lnTo>
                  <a:lnTo>
                    <a:pt x="5259273" y="228015"/>
                  </a:lnTo>
                  <a:lnTo>
                    <a:pt x="5292915" y="247065"/>
                  </a:lnTo>
                  <a:lnTo>
                    <a:pt x="5322582" y="272465"/>
                  </a:lnTo>
                  <a:lnTo>
                    <a:pt x="5346827" y="304215"/>
                  </a:lnTo>
                  <a:lnTo>
                    <a:pt x="5363311" y="339775"/>
                  </a:lnTo>
                  <a:lnTo>
                    <a:pt x="5372760" y="394385"/>
                  </a:lnTo>
                  <a:lnTo>
                    <a:pt x="5372824" y="541705"/>
                  </a:lnTo>
                  <a:lnTo>
                    <a:pt x="5372824" y="273519"/>
                  </a:lnTo>
                  <a:lnTo>
                    <a:pt x="5333517" y="229285"/>
                  </a:lnTo>
                  <a:lnTo>
                    <a:pt x="5296433" y="202615"/>
                  </a:lnTo>
                  <a:lnTo>
                    <a:pt x="5254193" y="183565"/>
                  </a:lnTo>
                  <a:lnTo>
                    <a:pt x="5209781" y="170865"/>
                  </a:lnTo>
                  <a:lnTo>
                    <a:pt x="5162689" y="167055"/>
                  </a:lnTo>
                  <a:lnTo>
                    <a:pt x="4571200" y="167055"/>
                  </a:lnTo>
                  <a:lnTo>
                    <a:pt x="4581842" y="151815"/>
                  </a:lnTo>
                  <a:lnTo>
                    <a:pt x="4589437" y="136575"/>
                  </a:lnTo>
                  <a:lnTo>
                    <a:pt x="4593996" y="120065"/>
                  </a:lnTo>
                  <a:lnTo>
                    <a:pt x="4595520" y="102285"/>
                  </a:lnTo>
                  <a:lnTo>
                    <a:pt x="4593806" y="84505"/>
                  </a:lnTo>
                  <a:lnTo>
                    <a:pt x="4588662" y="66725"/>
                  </a:lnTo>
                  <a:lnTo>
                    <a:pt x="4580102" y="50215"/>
                  </a:lnTo>
                  <a:lnTo>
                    <a:pt x="4575099" y="43865"/>
                  </a:lnTo>
                  <a:lnTo>
                    <a:pt x="4568101" y="34975"/>
                  </a:lnTo>
                  <a:lnTo>
                    <a:pt x="4534674" y="12115"/>
                  </a:lnTo>
                  <a:lnTo>
                    <a:pt x="4498060" y="5765"/>
                  </a:lnTo>
                  <a:lnTo>
                    <a:pt x="4479849" y="7035"/>
                  </a:lnTo>
                  <a:lnTo>
                    <a:pt x="4462145" y="12115"/>
                  </a:lnTo>
                  <a:lnTo>
                    <a:pt x="4445457" y="21005"/>
                  </a:lnTo>
                  <a:lnTo>
                    <a:pt x="4430319" y="32435"/>
                  </a:lnTo>
                  <a:lnTo>
                    <a:pt x="4429112" y="33705"/>
                  </a:lnTo>
                  <a:lnTo>
                    <a:pt x="4267835" y="194995"/>
                  </a:lnTo>
                  <a:lnTo>
                    <a:pt x="4264431" y="198805"/>
                  </a:lnTo>
                  <a:lnTo>
                    <a:pt x="4261447" y="201345"/>
                  </a:lnTo>
                  <a:lnTo>
                    <a:pt x="4255782" y="208965"/>
                  </a:lnTo>
                  <a:lnTo>
                    <a:pt x="4253471" y="212775"/>
                  </a:lnTo>
                  <a:lnTo>
                    <a:pt x="4251376" y="216585"/>
                  </a:lnTo>
                  <a:lnTo>
                    <a:pt x="4247083" y="224205"/>
                  </a:lnTo>
                  <a:lnTo>
                    <a:pt x="4243984" y="231825"/>
                  </a:lnTo>
                  <a:lnTo>
                    <a:pt x="4241889" y="239445"/>
                  </a:lnTo>
                  <a:lnTo>
                    <a:pt x="4239844" y="248335"/>
                  </a:lnTo>
                  <a:lnTo>
                    <a:pt x="4238714" y="255955"/>
                  </a:lnTo>
                  <a:lnTo>
                    <a:pt x="4238714" y="272465"/>
                  </a:lnTo>
                  <a:lnTo>
                    <a:pt x="4251350" y="311835"/>
                  </a:lnTo>
                  <a:lnTo>
                    <a:pt x="4263885" y="329615"/>
                  </a:lnTo>
                  <a:lnTo>
                    <a:pt x="4266870" y="333425"/>
                  </a:lnTo>
                  <a:lnTo>
                    <a:pt x="4429137" y="494715"/>
                  </a:lnTo>
                  <a:lnTo>
                    <a:pt x="4461395" y="516305"/>
                  </a:lnTo>
                  <a:lnTo>
                    <a:pt x="4498086" y="523925"/>
                  </a:lnTo>
                  <a:lnTo>
                    <a:pt x="4516691" y="522655"/>
                  </a:lnTo>
                  <a:lnTo>
                    <a:pt x="4534751" y="516305"/>
                  </a:lnTo>
                  <a:lnTo>
                    <a:pt x="4551705" y="507415"/>
                  </a:lnTo>
                  <a:lnTo>
                    <a:pt x="4567009" y="494715"/>
                  </a:lnTo>
                  <a:lnTo>
                    <a:pt x="4575340" y="484555"/>
                  </a:lnTo>
                  <a:lnTo>
                    <a:pt x="4579505" y="479475"/>
                  </a:lnTo>
                  <a:lnTo>
                    <a:pt x="4588434" y="462965"/>
                  </a:lnTo>
                  <a:lnTo>
                    <a:pt x="4593793" y="445185"/>
                  </a:lnTo>
                  <a:lnTo>
                    <a:pt x="4595571" y="426135"/>
                  </a:lnTo>
                  <a:lnTo>
                    <a:pt x="4594060" y="409625"/>
                  </a:lnTo>
                  <a:lnTo>
                    <a:pt x="4589488" y="391845"/>
                  </a:lnTo>
                  <a:lnTo>
                    <a:pt x="4581893" y="376605"/>
                  </a:lnTo>
                  <a:lnTo>
                    <a:pt x="4571263" y="361365"/>
                  </a:lnTo>
                  <a:lnTo>
                    <a:pt x="5171516" y="361365"/>
                  </a:lnTo>
                  <a:lnTo>
                    <a:pt x="5209857" y="379145"/>
                  </a:lnTo>
                  <a:lnTo>
                    <a:pt x="5214658" y="386765"/>
                  </a:lnTo>
                  <a:lnTo>
                    <a:pt x="5216118" y="389305"/>
                  </a:lnTo>
                  <a:lnTo>
                    <a:pt x="5216944" y="393115"/>
                  </a:lnTo>
                  <a:lnTo>
                    <a:pt x="5216944" y="541705"/>
                  </a:lnTo>
                  <a:lnTo>
                    <a:pt x="5218925" y="562025"/>
                  </a:lnTo>
                  <a:lnTo>
                    <a:pt x="5245519" y="610285"/>
                  </a:lnTo>
                  <a:lnTo>
                    <a:pt x="5294820" y="636955"/>
                  </a:lnTo>
                  <a:lnTo>
                    <a:pt x="5314467" y="639495"/>
                  </a:lnTo>
                  <a:lnTo>
                    <a:pt x="5334114" y="636955"/>
                  </a:lnTo>
                  <a:lnTo>
                    <a:pt x="5352427" y="631875"/>
                  </a:lnTo>
                  <a:lnTo>
                    <a:pt x="5368988" y="622985"/>
                  </a:lnTo>
                  <a:lnTo>
                    <a:pt x="5383415" y="610285"/>
                  </a:lnTo>
                  <a:lnTo>
                    <a:pt x="5392077" y="600125"/>
                  </a:lnTo>
                  <a:lnTo>
                    <a:pt x="5395328" y="596315"/>
                  </a:lnTo>
                  <a:lnTo>
                    <a:pt x="5404320" y="579805"/>
                  </a:lnTo>
                  <a:lnTo>
                    <a:pt x="5409450" y="563295"/>
                  </a:lnTo>
                  <a:lnTo>
                    <a:pt x="5409450" y="365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436760" y="5010695"/>
            <a:ext cx="2812415" cy="2082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19734" marR="396240">
              <a:lnSpc>
                <a:spcPct val="116300"/>
              </a:lnSpc>
              <a:spcBef>
                <a:spcPts val="90"/>
              </a:spcBef>
            </a:pPr>
            <a:r>
              <a:rPr dirty="0" sz="2050" b="1">
                <a:latin typeface="Tahoma"/>
                <a:cs typeface="Tahoma"/>
              </a:rPr>
              <a:t>Intégration</a:t>
            </a:r>
            <a:r>
              <a:rPr dirty="0" sz="2050" spc="380" b="1">
                <a:latin typeface="Tahoma"/>
                <a:cs typeface="Tahoma"/>
              </a:rPr>
              <a:t> </a:t>
            </a:r>
            <a:r>
              <a:rPr dirty="0" sz="2050" spc="90" b="1">
                <a:latin typeface="Tahoma"/>
                <a:cs typeface="Tahoma"/>
              </a:rPr>
              <a:t>de </a:t>
            </a:r>
            <a:r>
              <a:rPr dirty="0" sz="2050" spc="85" b="1">
                <a:latin typeface="Tahoma"/>
                <a:cs typeface="Tahoma"/>
              </a:rPr>
              <a:t>Données</a:t>
            </a:r>
            <a:endParaRPr sz="2050">
              <a:latin typeface="Tahoma"/>
              <a:cs typeface="Tahoma"/>
            </a:endParaRPr>
          </a:p>
          <a:p>
            <a:pPr algn="ctr" marL="12700" marR="5080">
              <a:lnSpc>
                <a:spcPct val="115900"/>
              </a:lnSpc>
              <a:spcBef>
                <a:spcPts val="55"/>
              </a:spcBef>
            </a:pP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Denodo</a:t>
            </a:r>
            <a:r>
              <a:rPr dirty="0" sz="1500" spc="-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offre</a:t>
            </a:r>
            <a:r>
              <a:rPr dirty="0" sz="1500" spc="-1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une</a:t>
            </a:r>
            <a:r>
              <a:rPr dirty="0" sz="1500" spc="-1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intégration transparente</a:t>
            </a:r>
            <a:r>
              <a:rPr dirty="0" sz="1500" spc="-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1500" spc="-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diverses </a:t>
            </a:r>
            <a:r>
              <a:rPr dirty="0" sz="1500" spc="-20">
                <a:solidFill>
                  <a:srgbClr val="0F0F0F"/>
                </a:solidFill>
                <a:latin typeface="Verdana"/>
                <a:cs typeface="Verdana"/>
              </a:rPr>
              <a:t>sources</a:t>
            </a:r>
            <a:r>
              <a:rPr dirty="0" sz="1500" spc="-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1500" spc="-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0F0F0F"/>
                </a:solidFill>
                <a:latin typeface="Verdana"/>
                <a:cs typeface="Verdana"/>
              </a:rPr>
              <a:t>données,</a:t>
            </a:r>
            <a:r>
              <a:rPr dirty="0" sz="1500" spc="-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ce</a:t>
            </a:r>
            <a:r>
              <a:rPr dirty="0" sz="1500" spc="-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qui est</a:t>
            </a:r>
            <a:r>
              <a:rPr dirty="0" sz="1500" spc="-1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essentiel</a:t>
            </a:r>
            <a:r>
              <a:rPr dirty="0" sz="15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15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0F0F0F"/>
                </a:solidFill>
                <a:latin typeface="Verdana"/>
                <a:cs typeface="Verdana"/>
              </a:rPr>
              <a:t>notre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projet.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391299" y="5300438"/>
            <a:ext cx="2795905" cy="12630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50" spc="75" b="1">
                <a:latin typeface="Tahoma"/>
                <a:cs typeface="Tahoma"/>
              </a:rPr>
              <a:t>Performance</a:t>
            </a:r>
            <a:endParaRPr sz="2050">
              <a:latin typeface="Tahoma"/>
              <a:cs typeface="Tahoma"/>
            </a:endParaRPr>
          </a:p>
          <a:p>
            <a:pPr algn="ctr" marL="12700" marR="5080" indent="-635">
              <a:lnSpc>
                <a:spcPct val="115900"/>
              </a:lnSpc>
              <a:spcBef>
                <a:spcPts val="994"/>
              </a:spcBef>
            </a:pPr>
            <a:r>
              <a:rPr dirty="0" sz="1500" spc="-110">
                <a:solidFill>
                  <a:srgbClr val="0F0F0F"/>
                </a:solidFill>
                <a:latin typeface="Verdana"/>
                <a:cs typeface="Verdana"/>
              </a:rPr>
              <a:t>Il</a:t>
            </a:r>
            <a:r>
              <a:rPr dirty="0" sz="15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fournit</a:t>
            </a:r>
            <a:r>
              <a:rPr dirty="0" sz="15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1500" spc="-1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performances </a:t>
            </a:r>
            <a:r>
              <a:rPr dirty="0" sz="1500" spc="-55">
                <a:solidFill>
                  <a:srgbClr val="0F0F0F"/>
                </a:solidFill>
                <a:latin typeface="Verdana"/>
                <a:cs typeface="Verdana"/>
              </a:rPr>
              <a:t>élevées,</a:t>
            </a:r>
            <a:r>
              <a:rPr dirty="0" sz="1500" spc="-10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55">
                <a:solidFill>
                  <a:srgbClr val="0F0F0F"/>
                </a:solidFill>
                <a:latin typeface="Verdana"/>
                <a:cs typeface="Verdana"/>
              </a:rPr>
              <a:t>même</a:t>
            </a:r>
            <a:r>
              <a:rPr dirty="0" sz="1500" spc="-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en</a:t>
            </a:r>
            <a:r>
              <a:rPr dirty="0" sz="1500" spc="-10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traitant</a:t>
            </a:r>
            <a:r>
              <a:rPr dirty="0" sz="1500" spc="-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de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grands</a:t>
            </a:r>
            <a:r>
              <a:rPr dirty="0" sz="1500" spc="-10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volumes</a:t>
            </a:r>
            <a:r>
              <a:rPr dirty="0" sz="1500" spc="-10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1500" spc="-10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données.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523962" y="5300438"/>
            <a:ext cx="2795905" cy="15278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50" b="1">
                <a:latin typeface="Tahoma"/>
                <a:cs typeface="Tahoma"/>
              </a:rPr>
              <a:t>Interface</a:t>
            </a:r>
            <a:r>
              <a:rPr dirty="0" sz="2050" spc="225" b="1">
                <a:latin typeface="Tahoma"/>
                <a:cs typeface="Tahoma"/>
              </a:rPr>
              <a:t> </a:t>
            </a:r>
            <a:r>
              <a:rPr dirty="0" sz="2050" spc="35" b="1">
                <a:latin typeface="Tahoma"/>
                <a:cs typeface="Tahoma"/>
              </a:rPr>
              <a:t>Utilisateur</a:t>
            </a:r>
            <a:endParaRPr sz="2050">
              <a:latin typeface="Tahoma"/>
              <a:cs typeface="Tahoma"/>
            </a:endParaRPr>
          </a:p>
          <a:p>
            <a:pPr algn="ctr" marL="104139" marR="96520">
              <a:lnSpc>
                <a:spcPct val="115900"/>
              </a:lnSpc>
              <a:spcBef>
                <a:spcPts val="994"/>
              </a:spcBef>
            </a:pP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L'interface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graphique</a:t>
            </a:r>
            <a:r>
              <a:rPr dirty="0" sz="1500" spc="-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est </a:t>
            </a:r>
            <a:r>
              <a:rPr dirty="0" sz="1500" spc="-20">
                <a:solidFill>
                  <a:srgbClr val="0F0F0F"/>
                </a:solidFill>
                <a:latin typeface="Verdana"/>
                <a:cs typeface="Verdana"/>
              </a:rPr>
              <a:t>conviviale</a:t>
            </a:r>
            <a:r>
              <a:rPr dirty="0" sz="1500" spc="-10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1500" spc="-10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facilite</a:t>
            </a:r>
            <a:r>
              <a:rPr dirty="0" sz="1500" spc="-10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la visualisation</a:t>
            </a:r>
            <a:r>
              <a:rPr dirty="0" sz="1500" spc="-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1500" spc="-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la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manipulation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1500" spc="-2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données.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3689592" y="5300438"/>
            <a:ext cx="2730500" cy="17926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50" spc="35" b="1">
                <a:latin typeface="Tahoma"/>
                <a:cs typeface="Tahoma"/>
              </a:rPr>
              <a:t>Flexibilité</a:t>
            </a:r>
            <a:endParaRPr sz="2050">
              <a:latin typeface="Tahoma"/>
              <a:cs typeface="Tahoma"/>
            </a:endParaRPr>
          </a:p>
          <a:p>
            <a:pPr algn="ctr" marL="12700" marR="5080" indent="-635">
              <a:lnSpc>
                <a:spcPct val="115900"/>
              </a:lnSpc>
              <a:spcBef>
                <a:spcPts val="994"/>
              </a:spcBef>
            </a:pP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oDenodo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1500" spc="-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hautement configurable,</a:t>
            </a:r>
            <a:r>
              <a:rPr dirty="0" sz="1500" spc="-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ce</a:t>
            </a:r>
            <a:r>
              <a:rPr dirty="0" sz="1500" spc="-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qui</a:t>
            </a:r>
            <a:r>
              <a:rPr dirty="0" sz="1500" spc="-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permet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une</a:t>
            </a:r>
            <a:r>
              <a:rPr dirty="0" sz="1500" spc="-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adaptation</a:t>
            </a:r>
            <a:r>
              <a:rPr dirty="0" sz="1500" spc="-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facile</a:t>
            </a:r>
            <a:r>
              <a:rPr dirty="0" sz="1500" spc="-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0F0F0F"/>
                </a:solidFill>
                <a:latin typeface="Verdana"/>
                <a:cs typeface="Verdana"/>
              </a:rPr>
              <a:t>aux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besoins</a:t>
            </a:r>
            <a:r>
              <a:rPr dirty="0" sz="1500" spc="-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spécifiques</a:t>
            </a:r>
            <a:r>
              <a:rPr dirty="0" sz="1500" spc="-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1500" spc="-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0F0F0F"/>
                </a:solidFill>
                <a:latin typeface="Verdana"/>
                <a:cs typeface="Verdana"/>
              </a:rPr>
              <a:t>notre </a:t>
            </a:r>
            <a:r>
              <a:rPr dirty="0" sz="1500" spc="-10">
                <a:solidFill>
                  <a:srgbClr val="0F0F0F"/>
                </a:solidFill>
                <a:latin typeface="Verdana"/>
                <a:cs typeface="Verdana"/>
              </a:rPr>
              <a:t>projet.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663391" y="645899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30"/>
                  </a:lnTo>
                  <a:lnTo>
                    <a:pt x="0" y="219067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67"/>
                  </a:lnTo>
                  <a:lnTo>
                    <a:pt x="17177026" y="8776130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7"/>
              <a:ext cx="2328931" cy="21976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5254" y="4030664"/>
              <a:ext cx="11820524" cy="36194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601763" y="1035040"/>
            <a:ext cx="5719445" cy="626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105" b="1">
                <a:solidFill>
                  <a:srgbClr val="3652DD"/>
                </a:solidFill>
                <a:latin typeface="Tahoma"/>
                <a:cs typeface="Tahoma"/>
              </a:rPr>
              <a:t>Evaluation</a:t>
            </a:r>
            <a:r>
              <a:rPr dirty="0" sz="3900" spc="-3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29" b="1">
                <a:solidFill>
                  <a:srgbClr val="3652DD"/>
                </a:solidFill>
                <a:latin typeface="Tahoma"/>
                <a:cs typeface="Tahoma"/>
              </a:rPr>
              <a:t>du</a:t>
            </a:r>
            <a:r>
              <a:rPr dirty="0" sz="3900" spc="-2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45" b="1">
                <a:solidFill>
                  <a:srgbClr val="3652DD"/>
                </a:solidFill>
                <a:latin typeface="Tahoma"/>
                <a:cs typeface="Tahoma"/>
              </a:rPr>
              <a:t>Modèle</a:t>
            </a:r>
            <a:endParaRPr sz="39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10" y="2638922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35691" y="2387449"/>
            <a:ext cx="1604708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85">
                <a:solidFill>
                  <a:srgbClr val="0F0F0F"/>
                </a:solidFill>
                <a:latin typeface="Verdana"/>
                <a:cs typeface="Verdana"/>
              </a:rPr>
              <a:t>Mean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Absolute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Error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0F0F0F"/>
                </a:solidFill>
                <a:latin typeface="Verdana"/>
                <a:cs typeface="Verdana"/>
              </a:rPr>
              <a:t>(MAE)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affiché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dans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l'image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20">
                <a:solidFill>
                  <a:srgbClr val="0F0F0F"/>
                </a:solidFill>
                <a:latin typeface="Verdana"/>
                <a:cs typeface="Verdana"/>
              </a:rPr>
              <a:t>4.27.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Cela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5">
                <a:solidFill>
                  <a:srgbClr val="0F0F0F"/>
                </a:solidFill>
                <a:latin typeface="Verdana"/>
                <a:cs typeface="Verdana"/>
              </a:rPr>
              <a:t>indique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0F0F0F"/>
                </a:solidFill>
                <a:latin typeface="Verdana"/>
                <a:cs typeface="Verdana"/>
              </a:rPr>
              <a:t>que,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0F0F0F"/>
                </a:solidFill>
                <a:latin typeface="Verdana"/>
                <a:cs typeface="Verdana"/>
              </a:rPr>
              <a:t>en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moyenne,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les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prédictions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110">
                <a:solidFill>
                  <a:srgbClr val="0F0F0F"/>
                </a:solidFill>
                <a:latin typeface="Verdana"/>
                <a:cs typeface="Verdana"/>
              </a:rPr>
              <a:t>du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modèle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s'écartent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4.27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unités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valeur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réelle.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725277" y="645901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6" y="8995197"/>
                  </a:moveTo>
                  <a:lnTo>
                    <a:pt x="219068" y="8995197"/>
                  </a:lnTo>
                  <a:lnTo>
                    <a:pt x="168841" y="8989412"/>
                  </a:lnTo>
                  <a:lnTo>
                    <a:pt x="122729" y="8972931"/>
                  </a:lnTo>
                  <a:lnTo>
                    <a:pt x="82053" y="8947069"/>
                  </a:lnTo>
                  <a:lnTo>
                    <a:pt x="48126" y="8913143"/>
                  </a:lnTo>
                  <a:lnTo>
                    <a:pt x="22265" y="8872466"/>
                  </a:lnTo>
                  <a:lnTo>
                    <a:pt x="5784" y="8826355"/>
                  </a:lnTo>
                  <a:lnTo>
                    <a:pt x="0" y="8776135"/>
                  </a:lnTo>
                  <a:lnTo>
                    <a:pt x="0" y="219062"/>
                  </a:lnTo>
                  <a:lnTo>
                    <a:pt x="5784" y="168843"/>
                  </a:lnTo>
                  <a:lnTo>
                    <a:pt x="22265" y="122731"/>
                  </a:lnTo>
                  <a:lnTo>
                    <a:pt x="48126" y="82054"/>
                  </a:lnTo>
                  <a:lnTo>
                    <a:pt x="82053" y="48128"/>
                  </a:lnTo>
                  <a:lnTo>
                    <a:pt x="122729" y="22267"/>
                  </a:lnTo>
                  <a:lnTo>
                    <a:pt x="168841" y="5785"/>
                  </a:lnTo>
                  <a:lnTo>
                    <a:pt x="219073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5" y="219062"/>
                  </a:lnTo>
                  <a:lnTo>
                    <a:pt x="17177025" y="8776135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6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9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6814" y="4347385"/>
              <a:ext cx="11963399" cy="43148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12605" y="982472"/>
            <a:ext cx="14126210" cy="1226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14090" marR="5080" indent="-3502025">
              <a:lnSpc>
                <a:spcPct val="101000"/>
              </a:lnSpc>
              <a:spcBef>
                <a:spcPts val="90"/>
              </a:spcBef>
            </a:pPr>
            <a:r>
              <a:rPr dirty="0" sz="3900" spc="135" b="1">
                <a:solidFill>
                  <a:srgbClr val="3652DD"/>
                </a:solidFill>
                <a:latin typeface="Tahoma"/>
                <a:cs typeface="Tahoma"/>
              </a:rPr>
              <a:t>Prédiction</a:t>
            </a:r>
            <a:r>
              <a:rPr dirty="0" sz="3900" spc="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60" b="1">
                <a:solidFill>
                  <a:srgbClr val="3652DD"/>
                </a:solidFill>
                <a:latin typeface="Tahoma"/>
                <a:cs typeface="Tahoma"/>
              </a:rPr>
              <a:t>des</a:t>
            </a:r>
            <a:r>
              <a:rPr dirty="0" sz="3900" spc="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50" b="1">
                <a:solidFill>
                  <a:srgbClr val="3652DD"/>
                </a:solidFill>
                <a:latin typeface="Tahoma"/>
                <a:cs typeface="Tahoma"/>
              </a:rPr>
              <a:t>prix</a:t>
            </a:r>
            <a:r>
              <a:rPr dirty="0" sz="3900" spc="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10" b="1">
                <a:solidFill>
                  <a:srgbClr val="3652DD"/>
                </a:solidFill>
                <a:latin typeface="Tahoma"/>
                <a:cs typeface="Tahoma"/>
              </a:rPr>
              <a:t>de</a:t>
            </a:r>
            <a:r>
              <a:rPr dirty="0" sz="3900" spc="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b="1">
                <a:solidFill>
                  <a:srgbClr val="3652DD"/>
                </a:solidFill>
                <a:latin typeface="Tahoma"/>
                <a:cs typeface="Tahoma"/>
              </a:rPr>
              <a:t>livres</a:t>
            </a:r>
            <a:r>
              <a:rPr dirty="0" sz="3900" spc="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80" b="1">
                <a:solidFill>
                  <a:srgbClr val="3652DD"/>
                </a:solidFill>
                <a:latin typeface="Tahoma"/>
                <a:cs typeface="Tahoma"/>
              </a:rPr>
              <a:t>sur</a:t>
            </a:r>
            <a:r>
              <a:rPr dirty="0" sz="3900" spc="1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10" b="1">
                <a:solidFill>
                  <a:srgbClr val="3652DD"/>
                </a:solidFill>
                <a:latin typeface="Tahoma"/>
                <a:cs typeface="Tahoma"/>
              </a:rPr>
              <a:t>l'ensemble</a:t>
            </a:r>
            <a:r>
              <a:rPr dirty="0" sz="3900" spc="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10" b="1">
                <a:solidFill>
                  <a:srgbClr val="3652DD"/>
                </a:solidFill>
                <a:latin typeface="Tahoma"/>
                <a:cs typeface="Tahoma"/>
              </a:rPr>
              <a:t>de</a:t>
            </a:r>
            <a:r>
              <a:rPr dirty="0" sz="3900" spc="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75" b="1">
                <a:solidFill>
                  <a:srgbClr val="3652DD"/>
                </a:solidFill>
                <a:latin typeface="Tahoma"/>
                <a:cs typeface="Tahoma"/>
              </a:rPr>
              <a:t>Test</a:t>
            </a:r>
            <a:r>
              <a:rPr dirty="0" sz="3900" spc="1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50" b="1">
                <a:solidFill>
                  <a:srgbClr val="3652DD"/>
                </a:solidFill>
                <a:latin typeface="Tahoma"/>
                <a:cs typeface="Tahoma"/>
              </a:rPr>
              <a:t>en </a:t>
            </a:r>
            <a:r>
              <a:rPr dirty="0" sz="3900" spc="70" b="1">
                <a:solidFill>
                  <a:srgbClr val="3652DD"/>
                </a:solidFill>
                <a:latin typeface="Tahoma"/>
                <a:cs typeface="Tahoma"/>
              </a:rPr>
              <a:t>utilisant</a:t>
            </a:r>
            <a:r>
              <a:rPr dirty="0" sz="3900" spc="-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10" b="1">
                <a:solidFill>
                  <a:srgbClr val="3652DD"/>
                </a:solidFill>
                <a:latin typeface="Tahoma"/>
                <a:cs typeface="Tahoma"/>
              </a:rPr>
              <a:t>l'ensemble</a:t>
            </a:r>
            <a:r>
              <a:rPr dirty="0" sz="3900" spc="-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10" b="1">
                <a:solidFill>
                  <a:srgbClr val="3652DD"/>
                </a:solidFill>
                <a:latin typeface="Tahoma"/>
                <a:cs typeface="Tahoma"/>
              </a:rPr>
              <a:t>de</a:t>
            </a:r>
            <a:r>
              <a:rPr dirty="0" sz="3900" spc="-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70" b="1">
                <a:solidFill>
                  <a:srgbClr val="3652DD"/>
                </a:solidFill>
                <a:latin typeface="Tahoma"/>
                <a:cs typeface="Tahoma"/>
              </a:rPr>
              <a:t>test</a:t>
            </a:r>
            <a:endParaRPr sz="39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10" y="2638925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34823" y="2387453"/>
            <a:ext cx="1611884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399"/>
              </a:lnSpc>
              <a:spcBef>
                <a:spcPts val="100"/>
              </a:spcBef>
            </a:pP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0F0F0F"/>
                </a:solidFill>
                <a:latin typeface="Verdana"/>
                <a:cs typeface="Verdana"/>
              </a:rPr>
              <a:t>valeurs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prédites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sont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affichées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sous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forme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liste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0F0F0F"/>
                </a:solidFill>
                <a:latin typeface="Verdana"/>
                <a:cs typeface="Verdana"/>
              </a:rPr>
              <a:t>après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l'exécution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110">
                <a:solidFill>
                  <a:srgbClr val="0F0F0F"/>
                </a:solidFill>
                <a:latin typeface="Verdana"/>
                <a:cs typeface="Verdana"/>
              </a:rPr>
              <a:t>du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modèle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sur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l'ensemble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0F0F0F"/>
                </a:solidFill>
                <a:latin typeface="Verdana"/>
                <a:cs typeface="Verdana"/>
              </a:rPr>
              <a:t>test.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Ces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prédictions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sont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estimations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110">
                <a:solidFill>
                  <a:srgbClr val="0F0F0F"/>
                </a:solidFill>
                <a:latin typeface="Verdana"/>
                <a:cs typeface="Verdana"/>
              </a:rPr>
              <a:t>du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modèle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pour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prix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0F0F0F"/>
                </a:solidFill>
                <a:latin typeface="Verdana"/>
                <a:cs typeface="Verdana"/>
              </a:rPr>
              <a:t>livres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basées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sur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les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caractéristiques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fournies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dans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données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test.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0959" y="2484119"/>
              <a:ext cx="11756135" cy="4745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787161" y="787015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5" y="8995197"/>
                  </a:moveTo>
                  <a:lnTo>
                    <a:pt x="219070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5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4750" y="2284328"/>
              <a:ext cx="11934824" cy="57149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0142" rIns="0" bIns="0" rtlCol="0" vert="horz">
            <a:spAutoFit/>
          </a:bodyPr>
          <a:lstStyle/>
          <a:p>
            <a:pPr marL="3052445">
              <a:lnSpc>
                <a:spcPct val="100000"/>
              </a:lnSpc>
              <a:spcBef>
                <a:spcPts val="140"/>
              </a:spcBef>
            </a:pPr>
            <a:r>
              <a:rPr dirty="0" spc="100"/>
              <a:t>Établissement</a:t>
            </a:r>
            <a:r>
              <a:rPr dirty="0"/>
              <a:t> </a:t>
            </a:r>
            <a:r>
              <a:rPr dirty="0" spc="155"/>
              <a:t>de</a:t>
            </a:r>
            <a:r>
              <a:rPr dirty="0"/>
              <a:t> </a:t>
            </a:r>
            <a:r>
              <a:rPr dirty="0" spc="110"/>
              <a:t>connexion</a:t>
            </a:r>
            <a:r>
              <a:rPr dirty="0"/>
              <a:t> </a:t>
            </a:r>
            <a:r>
              <a:rPr dirty="0" spc="90"/>
              <a:t>entre</a:t>
            </a:r>
            <a:r>
              <a:rPr dirty="0"/>
              <a:t> </a:t>
            </a:r>
            <a:r>
              <a:rPr dirty="0" spc="150"/>
              <a:t>Denodo</a:t>
            </a:r>
            <a:r>
              <a:rPr dirty="0"/>
              <a:t> </a:t>
            </a:r>
            <a:r>
              <a:rPr dirty="0" spc="90"/>
              <a:t>et</a:t>
            </a:r>
            <a:r>
              <a:rPr dirty="0" spc="5"/>
              <a:t> </a:t>
            </a:r>
            <a:r>
              <a:rPr dirty="0" spc="125"/>
              <a:t>Power</a:t>
            </a:r>
            <a:r>
              <a:rPr dirty="0"/>
              <a:t> </a:t>
            </a:r>
            <a:r>
              <a:rPr dirty="0" spc="-25"/>
              <a:t>BI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787161" y="787015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5" y="8995197"/>
                  </a:moveTo>
                  <a:lnTo>
                    <a:pt x="219070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5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843" y="2281541"/>
              <a:ext cx="11887199" cy="57245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0142" rIns="0" bIns="0" rtlCol="0" vert="horz">
            <a:spAutoFit/>
          </a:bodyPr>
          <a:lstStyle/>
          <a:p>
            <a:pPr marL="3052445">
              <a:lnSpc>
                <a:spcPct val="100000"/>
              </a:lnSpc>
              <a:spcBef>
                <a:spcPts val="140"/>
              </a:spcBef>
            </a:pPr>
            <a:r>
              <a:rPr dirty="0" spc="100"/>
              <a:t>Établissement</a:t>
            </a:r>
            <a:r>
              <a:rPr dirty="0"/>
              <a:t> </a:t>
            </a:r>
            <a:r>
              <a:rPr dirty="0" spc="155"/>
              <a:t>de</a:t>
            </a:r>
            <a:r>
              <a:rPr dirty="0"/>
              <a:t> </a:t>
            </a:r>
            <a:r>
              <a:rPr dirty="0" spc="110"/>
              <a:t>connexion</a:t>
            </a:r>
            <a:r>
              <a:rPr dirty="0"/>
              <a:t> </a:t>
            </a:r>
            <a:r>
              <a:rPr dirty="0" spc="90"/>
              <a:t>entre</a:t>
            </a:r>
            <a:r>
              <a:rPr dirty="0"/>
              <a:t> </a:t>
            </a:r>
            <a:r>
              <a:rPr dirty="0" spc="150"/>
              <a:t>Denodo</a:t>
            </a:r>
            <a:r>
              <a:rPr dirty="0"/>
              <a:t> </a:t>
            </a:r>
            <a:r>
              <a:rPr dirty="0" spc="90"/>
              <a:t>et</a:t>
            </a:r>
            <a:r>
              <a:rPr dirty="0" spc="5"/>
              <a:t> </a:t>
            </a:r>
            <a:r>
              <a:rPr dirty="0" spc="125"/>
              <a:t>Power</a:t>
            </a:r>
            <a:r>
              <a:rPr dirty="0"/>
              <a:t> </a:t>
            </a:r>
            <a:r>
              <a:rPr dirty="0" spc="-25"/>
              <a:t>BI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787161" y="787011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5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4" y="8947069"/>
                  </a:lnTo>
                  <a:lnTo>
                    <a:pt x="48127" y="8913143"/>
                  </a:lnTo>
                  <a:lnTo>
                    <a:pt x="22266" y="8872466"/>
                  </a:lnTo>
                  <a:lnTo>
                    <a:pt x="5785" y="8826355"/>
                  </a:lnTo>
                  <a:lnTo>
                    <a:pt x="0" y="8776127"/>
                  </a:lnTo>
                  <a:lnTo>
                    <a:pt x="0" y="219070"/>
                  </a:lnTo>
                  <a:lnTo>
                    <a:pt x="5785" y="168843"/>
                  </a:lnTo>
                  <a:lnTo>
                    <a:pt x="22266" y="122731"/>
                  </a:lnTo>
                  <a:lnTo>
                    <a:pt x="48127" y="82054"/>
                  </a:lnTo>
                  <a:lnTo>
                    <a:pt x="82054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4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6" y="219070"/>
                  </a:lnTo>
                  <a:lnTo>
                    <a:pt x="17177026" y="8776127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5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7"/>
              <a:ext cx="2328931" cy="21976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8"/>
              <a:ext cx="2601883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843" y="2607311"/>
              <a:ext cx="11887199" cy="56768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32928" rIns="0" bIns="0" rtlCol="0" vert="horz">
            <a:spAutoFit/>
          </a:bodyPr>
          <a:lstStyle/>
          <a:p>
            <a:pPr marL="3052445">
              <a:lnSpc>
                <a:spcPct val="100000"/>
              </a:lnSpc>
              <a:spcBef>
                <a:spcPts val="140"/>
              </a:spcBef>
            </a:pPr>
            <a:r>
              <a:rPr dirty="0" spc="100"/>
              <a:t>Établissement</a:t>
            </a:r>
            <a:r>
              <a:rPr dirty="0"/>
              <a:t> </a:t>
            </a:r>
            <a:r>
              <a:rPr dirty="0" spc="155"/>
              <a:t>de</a:t>
            </a:r>
            <a:r>
              <a:rPr dirty="0"/>
              <a:t> </a:t>
            </a:r>
            <a:r>
              <a:rPr dirty="0" spc="110"/>
              <a:t>connexion</a:t>
            </a:r>
            <a:r>
              <a:rPr dirty="0"/>
              <a:t> </a:t>
            </a:r>
            <a:r>
              <a:rPr dirty="0" spc="90"/>
              <a:t>entre</a:t>
            </a:r>
            <a:r>
              <a:rPr dirty="0"/>
              <a:t> </a:t>
            </a:r>
            <a:r>
              <a:rPr dirty="0" spc="150"/>
              <a:t>Denodo</a:t>
            </a:r>
            <a:r>
              <a:rPr dirty="0"/>
              <a:t> </a:t>
            </a:r>
            <a:r>
              <a:rPr dirty="0" spc="90"/>
              <a:t>et</a:t>
            </a:r>
            <a:r>
              <a:rPr dirty="0" spc="5"/>
              <a:t> </a:t>
            </a:r>
            <a:r>
              <a:rPr dirty="0" spc="125"/>
              <a:t>Power</a:t>
            </a:r>
            <a:r>
              <a:rPr dirty="0"/>
              <a:t> </a:t>
            </a:r>
            <a:r>
              <a:rPr dirty="0" spc="-25"/>
              <a:t>BI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55488" y="832628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7" y="8995197"/>
                  </a:moveTo>
                  <a:lnTo>
                    <a:pt x="219068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70"/>
                  </a:lnTo>
                  <a:lnTo>
                    <a:pt x="48127" y="8913143"/>
                  </a:lnTo>
                  <a:lnTo>
                    <a:pt x="22265" y="8872467"/>
                  </a:lnTo>
                  <a:lnTo>
                    <a:pt x="5784" y="8826355"/>
                  </a:lnTo>
                  <a:lnTo>
                    <a:pt x="0" y="8776132"/>
                  </a:lnTo>
                  <a:lnTo>
                    <a:pt x="0" y="219065"/>
                  </a:lnTo>
                  <a:lnTo>
                    <a:pt x="5784" y="168843"/>
                  </a:lnTo>
                  <a:lnTo>
                    <a:pt x="22265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3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5" y="219065"/>
                  </a:lnTo>
                  <a:lnTo>
                    <a:pt x="17177025" y="8776132"/>
                  </a:lnTo>
                  <a:lnTo>
                    <a:pt x="17171241" y="8826355"/>
                  </a:lnTo>
                  <a:lnTo>
                    <a:pt x="17154759" y="8872467"/>
                  </a:lnTo>
                  <a:lnTo>
                    <a:pt x="17128898" y="8913143"/>
                  </a:lnTo>
                  <a:lnTo>
                    <a:pt x="17094972" y="8947070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7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6116" y="8285089"/>
              <a:ext cx="2601883" cy="20019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877" y="3411428"/>
              <a:ext cx="11963399" cy="58388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205238" y="1093428"/>
            <a:ext cx="13877290" cy="626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70" b="1">
                <a:solidFill>
                  <a:srgbClr val="3652DD"/>
                </a:solidFill>
                <a:latin typeface="Tahoma"/>
                <a:cs typeface="Tahoma"/>
              </a:rPr>
              <a:t>Réalisation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50" b="1">
                <a:solidFill>
                  <a:srgbClr val="3652DD"/>
                </a:solidFill>
                <a:latin typeface="Tahoma"/>
                <a:cs typeface="Tahoma"/>
              </a:rPr>
              <a:t>d’un</a:t>
            </a:r>
            <a:r>
              <a:rPr dirty="0" sz="3900" spc="-25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05" b="1">
                <a:solidFill>
                  <a:srgbClr val="3652DD"/>
                </a:solidFill>
                <a:latin typeface="Tahoma"/>
                <a:cs typeface="Tahoma"/>
              </a:rPr>
              <a:t>Tableau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210" b="1">
                <a:solidFill>
                  <a:srgbClr val="3652DD"/>
                </a:solidFill>
                <a:latin typeface="Tahoma"/>
                <a:cs typeface="Tahoma"/>
              </a:rPr>
              <a:t>de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60" b="1">
                <a:solidFill>
                  <a:srgbClr val="3652DD"/>
                </a:solidFill>
                <a:latin typeface="Tahoma"/>
                <a:cs typeface="Tahoma"/>
              </a:rPr>
              <a:t>bord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60" b="1">
                <a:solidFill>
                  <a:srgbClr val="3652DD"/>
                </a:solidFill>
                <a:latin typeface="Tahoma"/>
                <a:cs typeface="Tahoma"/>
              </a:rPr>
              <a:t>des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55" b="1">
                <a:solidFill>
                  <a:srgbClr val="3652DD"/>
                </a:solidFill>
                <a:latin typeface="Tahoma"/>
                <a:cs typeface="Tahoma"/>
              </a:rPr>
              <a:t>Suivi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160" b="1">
                <a:solidFill>
                  <a:srgbClr val="3652DD"/>
                </a:solidFill>
                <a:latin typeface="Tahoma"/>
                <a:cs typeface="Tahoma"/>
              </a:rPr>
              <a:t>des</a:t>
            </a:r>
            <a:r>
              <a:rPr dirty="0" sz="3900" spc="-20" b="1">
                <a:solidFill>
                  <a:srgbClr val="3652DD"/>
                </a:solidFill>
                <a:latin typeface="Tahoma"/>
                <a:cs typeface="Tahoma"/>
              </a:rPr>
              <a:t> </a:t>
            </a:r>
            <a:r>
              <a:rPr dirty="0" sz="3900" spc="60" b="1">
                <a:solidFill>
                  <a:srgbClr val="3652DD"/>
                </a:solidFill>
                <a:latin typeface="Tahoma"/>
                <a:cs typeface="Tahoma"/>
              </a:rPr>
              <a:t>Livres</a:t>
            </a:r>
            <a:endParaRPr sz="39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2632" y="2116040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685413" y="1864567"/>
            <a:ext cx="15238094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Ce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tableau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0F0F0F"/>
                </a:solidFill>
                <a:latin typeface="Verdana"/>
                <a:cs typeface="Verdana"/>
              </a:rPr>
              <a:t>bord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fournit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95">
                <a:solidFill>
                  <a:srgbClr val="0F0F0F"/>
                </a:solidFill>
                <a:latin typeface="Verdana"/>
                <a:cs typeface="Verdana"/>
              </a:rPr>
              <a:t>un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aperçu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utile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performance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ventes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14">
                <a:solidFill>
                  <a:srgbClr val="0F0F0F"/>
                </a:solidFill>
                <a:latin typeface="Verdana"/>
                <a:cs typeface="Verdana"/>
              </a:rPr>
              <a:t>livres,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avec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des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informations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détaillées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0F0F0F"/>
                </a:solidFill>
                <a:latin typeface="Verdana"/>
                <a:cs typeface="Verdana"/>
              </a:rPr>
              <a:t>sur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les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70">
                <a:solidFill>
                  <a:srgbClr val="0F0F0F"/>
                </a:solidFill>
                <a:latin typeface="Verdana"/>
                <a:cs typeface="Verdana"/>
              </a:rPr>
              <a:t>revenus,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satisfaction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0F0F0F"/>
                </a:solidFill>
                <a:latin typeface="Verdana"/>
                <a:cs typeface="Verdana"/>
              </a:rPr>
              <a:t>clients,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et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gestion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des</a:t>
            </a:r>
            <a:r>
              <a:rPr dirty="0" sz="2600" spc="-16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stocks</a:t>
            </a:r>
            <a:r>
              <a:rPr dirty="0" sz="2600" spc="-17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par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catégorie</a:t>
            </a:r>
            <a:r>
              <a:rPr dirty="0" sz="2600" spc="-14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0">
                <a:solidFill>
                  <a:srgbClr val="0F0F0F"/>
                </a:solidFill>
                <a:latin typeface="Verdana"/>
                <a:cs typeface="Verdana"/>
              </a:rPr>
              <a:t>de</a:t>
            </a:r>
            <a:r>
              <a:rPr dirty="0" sz="2600" spc="-14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livre.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39" y="2484119"/>
              <a:ext cx="11317223" cy="264871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356166" y="1734275"/>
              <a:ext cx="209550" cy="4933950"/>
            </a:xfrm>
            <a:custGeom>
              <a:avLst/>
              <a:gdLst/>
              <a:ahLst/>
              <a:cxnLst/>
              <a:rect l="l" t="t" r="r" b="b"/>
              <a:pathLst>
                <a:path w="209550" h="4933950">
                  <a:moveTo>
                    <a:pt x="0" y="0"/>
                  </a:moveTo>
                  <a:lnTo>
                    <a:pt x="209550" y="0"/>
                  </a:lnTo>
                  <a:lnTo>
                    <a:pt x="209550" y="4933942"/>
                  </a:lnTo>
                  <a:lnTo>
                    <a:pt x="0" y="493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87436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41300" y="3939530"/>
            <a:ext cx="1620583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latin typeface="Verdana"/>
                <a:cs typeface="Verdana"/>
              </a:rPr>
              <a:t>Ce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 spc="-20">
                <a:latin typeface="Verdana"/>
                <a:cs typeface="Verdana"/>
              </a:rPr>
              <a:t>projet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 spc="-40">
                <a:latin typeface="Verdana"/>
                <a:cs typeface="Verdana"/>
              </a:rPr>
              <a:t>a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exploré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la</a:t>
            </a:r>
            <a:r>
              <a:rPr dirty="0" sz="2600" spc="-130">
                <a:latin typeface="Verdana"/>
                <a:cs typeface="Verdana"/>
              </a:rPr>
              <a:t> </a:t>
            </a:r>
            <a:r>
              <a:rPr dirty="0" sz="2600" spc="-20">
                <a:latin typeface="Verdana"/>
                <a:cs typeface="Verdana"/>
              </a:rPr>
              <a:t>virtualisation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des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données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 spc="-25">
                <a:latin typeface="Verdana"/>
                <a:cs typeface="Verdana"/>
              </a:rPr>
              <a:t>avec</a:t>
            </a:r>
            <a:r>
              <a:rPr dirty="0" sz="2600" spc="-13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Denodo,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développé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des</a:t>
            </a:r>
            <a:r>
              <a:rPr dirty="0" sz="2600" spc="-13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modèles</a:t>
            </a:r>
            <a:r>
              <a:rPr dirty="0" sz="2600" spc="-130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prédictifs </a:t>
            </a:r>
            <a:r>
              <a:rPr dirty="0" sz="2600" spc="70">
                <a:latin typeface="Verdana"/>
                <a:cs typeface="Verdana"/>
              </a:rPr>
              <a:t>de</a:t>
            </a:r>
            <a:r>
              <a:rPr dirty="0" sz="2600" spc="-155">
                <a:latin typeface="Verdana"/>
                <a:cs typeface="Verdana"/>
              </a:rPr>
              <a:t> </a:t>
            </a:r>
            <a:r>
              <a:rPr dirty="0" sz="2600" spc="75">
                <a:latin typeface="Verdana"/>
                <a:cs typeface="Verdana"/>
              </a:rPr>
              <a:t>Machine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Learning</a:t>
            </a:r>
            <a:r>
              <a:rPr dirty="0" sz="2600" spc="-15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pour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55">
                <a:latin typeface="Verdana"/>
                <a:cs typeface="Verdana"/>
              </a:rPr>
              <a:t>comprendre</a:t>
            </a:r>
            <a:r>
              <a:rPr dirty="0" sz="2600" spc="-155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les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facteurs</a:t>
            </a:r>
            <a:r>
              <a:rPr dirty="0" sz="2600" spc="-15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influençant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les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-40">
                <a:latin typeface="Verdana"/>
                <a:cs typeface="Verdana"/>
              </a:rPr>
              <a:t>prix</a:t>
            </a:r>
            <a:r>
              <a:rPr dirty="0" sz="2600" spc="-15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des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-114">
                <a:latin typeface="Verdana"/>
                <a:cs typeface="Verdana"/>
              </a:rPr>
              <a:t>livres,</a:t>
            </a:r>
            <a:r>
              <a:rPr dirty="0" sz="2600" spc="-15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et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-40">
                <a:latin typeface="Verdana"/>
                <a:cs typeface="Verdana"/>
              </a:rPr>
              <a:t>a</a:t>
            </a:r>
            <a:r>
              <a:rPr dirty="0" sz="2600" spc="-155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cristallisé</a:t>
            </a:r>
            <a:r>
              <a:rPr dirty="0" sz="2600" spc="650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les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insights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25">
                <a:latin typeface="Verdana"/>
                <a:cs typeface="Verdana"/>
              </a:rPr>
              <a:t>avec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80">
                <a:latin typeface="Verdana"/>
                <a:cs typeface="Verdana"/>
              </a:rPr>
              <a:t>Power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195">
                <a:latin typeface="Verdana"/>
                <a:cs typeface="Verdana"/>
              </a:rPr>
              <a:t>BI.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La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synergie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entre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la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45">
                <a:latin typeface="Verdana"/>
                <a:cs typeface="Verdana"/>
              </a:rPr>
              <a:t>technologie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et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la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stratégie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40">
                <a:latin typeface="Verdana"/>
                <a:cs typeface="Verdana"/>
              </a:rPr>
              <a:t>a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façonné</a:t>
            </a:r>
            <a:r>
              <a:rPr dirty="0" sz="2600" spc="-185">
                <a:latin typeface="Verdana"/>
                <a:cs typeface="Verdana"/>
              </a:rPr>
              <a:t> </a:t>
            </a:r>
            <a:r>
              <a:rPr dirty="0" sz="2600" spc="95">
                <a:latin typeface="Verdana"/>
                <a:cs typeface="Verdana"/>
              </a:rPr>
              <a:t>un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récit</a:t>
            </a:r>
            <a:r>
              <a:rPr dirty="0" sz="2600" spc="-190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visuel </a:t>
            </a:r>
            <a:r>
              <a:rPr dirty="0" sz="2600" spc="-40">
                <a:latin typeface="Verdana"/>
                <a:cs typeface="Verdana"/>
              </a:rPr>
              <a:t>puissant,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50">
                <a:latin typeface="Verdana"/>
                <a:cs typeface="Verdana"/>
              </a:rPr>
              <a:t>démontrant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le</a:t>
            </a:r>
            <a:r>
              <a:rPr dirty="0" sz="2600" spc="-14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potentiel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70">
                <a:latin typeface="Verdana"/>
                <a:cs typeface="Verdana"/>
              </a:rPr>
              <a:t>de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la</a:t>
            </a:r>
            <a:r>
              <a:rPr dirty="0" sz="2600" spc="-14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data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science</a:t>
            </a:r>
            <a:r>
              <a:rPr dirty="0" sz="2600" spc="-14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et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70">
                <a:latin typeface="Verdana"/>
                <a:cs typeface="Verdana"/>
              </a:rPr>
              <a:t>de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la</a:t>
            </a:r>
            <a:r>
              <a:rPr dirty="0" sz="2600" spc="-14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business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intelligence</a:t>
            </a:r>
            <a:r>
              <a:rPr dirty="0" sz="2600" spc="-14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dans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le</a:t>
            </a:r>
            <a:r>
              <a:rPr dirty="0" sz="2600" spc="-150">
                <a:latin typeface="Verdana"/>
                <a:cs typeface="Verdana"/>
              </a:rPr>
              <a:t> </a:t>
            </a:r>
            <a:r>
              <a:rPr dirty="0" sz="2600" spc="85">
                <a:latin typeface="Verdana"/>
                <a:cs typeface="Verdana"/>
              </a:rPr>
              <a:t>monde </a:t>
            </a:r>
            <a:r>
              <a:rPr dirty="0" sz="2600">
                <a:latin typeface="Verdana"/>
                <a:cs typeface="Verdana"/>
              </a:rPr>
              <a:t>des</a:t>
            </a:r>
            <a:r>
              <a:rPr dirty="0" sz="2600" spc="-175">
                <a:latin typeface="Verdana"/>
                <a:cs typeface="Verdana"/>
              </a:rPr>
              <a:t> </a:t>
            </a:r>
            <a:r>
              <a:rPr dirty="0" sz="2600" spc="-50">
                <a:latin typeface="Verdana"/>
                <a:cs typeface="Verdana"/>
              </a:rPr>
              <a:t>affaires</a:t>
            </a:r>
            <a:r>
              <a:rPr dirty="0" sz="2600" spc="-170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contemporain.</a:t>
            </a:r>
            <a:endParaRPr sz="26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264181"/>
            <a:ext cx="6990943" cy="5022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623" y="2471928"/>
              <a:ext cx="11024615" cy="4721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55488" y="645901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3" y="8995197"/>
                  </a:moveTo>
                  <a:lnTo>
                    <a:pt x="219072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5" y="8872466"/>
                  </a:lnTo>
                  <a:lnTo>
                    <a:pt x="5784" y="8826355"/>
                  </a:lnTo>
                  <a:lnTo>
                    <a:pt x="0" y="8776132"/>
                  </a:lnTo>
                  <a:lnTo>
                    <a:pt x="0" y="219065"/>
                  </a:lnTo>
                  <a:lnTo>
                    <a:pt x="5784" y="168843"/>
                  </a:lnTo>
                  <a:lnTo>
                    <a:pt x="22265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3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5" y="219065"/>
                  </a:lnTo>
                  <a:lnTo>
                    <a:pt x="17177025" y="8776132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3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3"/>
              <a:ext cx="2328931" cy="21976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56764" y="8285090"/>
              <a:ext cx="2131235" cy="20019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8526" y="2585416"/>
              <a:ext cx="10258424" cy="58483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77085">
              <a:lnSpc>
                <a:spcPct val="100000"/>
              </a:lnSpc>
              <a:spcBef>
                <a:spcPts val="100"/>
              </a:spcBef>
            </a:pPr>
            <a:r>
              <a:rPr dirty="0" sz="3900" spc="140"/>
              <a:t>Connection</a:t>
            </a:r>
            <a:r>
              <a:rPr dirty="0" sz="3900" spc="-30"/>
              <a:t> </a:t>
            </a:r>
            <a:r>
              <a:rPr dirty="0" sz="3900" spc="70"/>
              <a:t>réussite</a:t>
            </a:r>
            <a:r>
              <a:rPr dirty="0" sz="3900" spc="-25"/>
              <a:t> </a:t>
            </a:r>
            <a:r>
              <a:rPr dirty="0" sz="3900" spc="140"/>
              <a:t>des</a:t>
            </a:r>
            <a:r>
              <a:rPr dirty="0" sz="3900" spc="-25"/>
              <a:t> </a:t>
            </a:r>
            <a:r>
              <a:rPr dirty="0" sz="3900" spc="145"/>
              <a:t>données</a:t>
            </a:r>
            <a:r>
              <a:rPr dirty="0" sz="3900" spc="-25"/>
              <a:t> </a:t>
            </a:r>
            <a:r>
              <a:rPr dirty="0" sz="3900" spc="185"/>
              <a:t>de</a:t>
            </a:r>
            <a:r>
              <a:rPr dirty="0" sz="3900" spc="-25"/>
              <a:t> </a:t>
            </a:r>
            <a:r>
              <a:rPr dirty="0" sz="3900" spc="114"/>
              <a:t>type</a:t>
            </a:r>
            <a:r>
              <a:rPr dirty="0" sz="3900" spc="-25"/>
              <a:t> </a:t>
            </a:r>
            <a:r>
              <a:rPr dirty="0" sz="3900" spc="120"/>
              <a:t>JSON</a:t>
            </a:r>
            <a:endParaRPr sz="3900"/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10" y="2065986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35691" y="1875549"/>
            <a:ext cx="14358619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0">
                <a:latin typeface="Verdana"/>
                <a:cs typeface="Verdana"/>
              </a:rPr>
              <a:t>L'utilisateur</a:t>
            </a:r>
            <a:r>
              <a:rPr dirty="0" sz="2600" spc="-165">
                <a:latin typeface="Verdana"/>
                <a:cs typeface="Verdana"/>
              </a:rPr>
              <a:t> </a:t>
            </a:r>
            <a:r>
              <a:rPr dirty="0" sz="2600" spc="-40">
                <a:latin typeface="Verdana"/>
                <a:cs typeface="Verdana"/>
              </a:rPr>
              <a:t>a</a:t>
            </a:r>
            <a:r>
              <a:rPr dirty="0" sz="2600" spc="-160">
                <a:latin typeface="Verdana"/>
                <a:cs typeface="Verdana"/>
              </a:rPr>
              <a:t> </a:t>
            </a:r>
            <a:r>
              <a:rPr dirty="0" sz="2600" spc="-35">
                <a:latin typeface="Verdana"/>
                <a:cs typeface="Verdana"/>
              </a:rPr>
              <a:t>réussi</a:t>
            </a:r>
            <a:r>
              <a:rPr dirty="0" sz="2600" spc="-165">
                <a:latin typeface="Verdana"/>
                <a:cs typeface="Verdana"/>
              </a:rPr>
              <a:t> </a:t>
            </a:r>
            <a:r>
              <a:rPr dirty="0" sz="2600" spc="-40">
                <a:latin typeface="Verdana"/>
                <a:cs typeface="Verdana"/>
              </a:rPr>
              <a:t>à</a:t>
            </a:r>
            <a:r>
              <a:rPr dirty="0" sz="2600" spc="-160">
                <a:latin typeface="Verdana"/>
                <a:cs typeface="Verdana"/>
              </a:rPr>
              <a:t> </a:t>
            </a:r>
            <a:r>
              <a:rPr dirty="0" sz="2600" spc="-10">
                <a:latin typeface="Verdana"/>
                <a:cs typeface="Verdana"/>
              </a:rPr>
              <a:t>établir</a:t>
            </a:r>
            <a:r>
              <a:rPr dirty="0" sz="2600" spc="-165">
                <a:latin typeface="Verdana"/>
                <a:cs typeface="Verdana"/>
              </a:rPr>
              <a:t> </a:t>
            </a:r>
            <a:r>
              <a:rPr dirty="0" sz="2600" spc="65">
                <a:latin typeface="Verdana"/>
                <a:cs typeface="Verdana"/>
              </a:rPr>
              <a:t>une</a:t>
            </a:r>
            <a:r>
              <a:rPr dirty="0" sz="2600" spc="-16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connexion</a:t>
            </a:r>
            <a:r>
              <a:rPr dirty="0" sz="2600" spc="-165">
                <a:latin typeface="Verdana"/>
                <a:cs typeface="Verdana"/>
              </a:rPr>
              <a:t> </a:t>
            </a:r>
            <a:r>
              <a:rPr dirty="0" sz="2600" spc="-25">
                <a:latin typeface="Verdana"/>
                <a:cs typeface="Verdana"/>
              </a:rPr>
              <a:t>avec</a:t>
            </a:r>
            <a:r>
              <a:rPr dirty="0" sz="2600" spc="-160">
                <a:latin typeface="Verdana"/>
                <a:cs typeface="Verdana"/>
              </a:rPr>
              <a:t> </a:t>
            </a:r>
            <a:r>
              <a:rPr dirty="0" sz="2600" spc="95">
                <a:latin typeface="Verdana"/>
                <a:cs typeface="Verdana"/>
              </a:rPr>
              <a:t>un</a:t>
            </a:r>
            <a:r>
              <a:rPr dirty="0" sz="2600" spc="-165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fichier</a:t>
            </a:r>
            <a:r>
              <a:rPr dirty="0" sz="2600" spc="-160">
                <a:latin typeface="Verdana"/>
                <a:cs typeface="Verdana"/>
              </a:rPr>
              <a:t> </a:t>
            </a:r>
            <a:r>
              <a:rPr dirty="0" sz="2600">
                <a:latin typeface="Verdana"/>
                <a:cs typeface="Verdana"/>
              </a:rPr>
              <a:t>JSON</a:t>
            </a:r>
            <a:r>
              <a:rPr dirty="0" sz="2600" spc="-165">
                <a:latin typeface="Verdana"/>
                <a:cs typeface="Verdana"/>
              </a:rPr>
              <a:t> </a:t>
            </a:r>
            <a:r>
              <a:rPr dirty="0" sz="2600" spc="114">
                <a:latin typeface="Verdana"/>
                <a:cs typeface="Verdana"/>
              </a:rPr>
              <a:t>nommé</a:t>
            </a:r>
            <a:r>
              <a:rPr dirty="0" sz="2600" spc="-160">
                <a:latin typeface="Verdana"/>
                <a:cs typeface="Verdana"/>
              </a:rPr>
              <a:t> </a:t>
            </a:r>
            <a:r>
              <a:rPr dirty="0" sz="2600" spc="-45">
                <a:latin typeface="Verdana"/>
                <a:cs typeface="Verdana"/>
              </a:rPr>
              <a:t>"Books.json".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55488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5" y="8872466"/>
                  </a:lnTo>
                  <a:lnTo>
                    <a:pt x="5784" y="8826355"/>
                  </a:lnTo>
                  <a:lnTo>
                    <a:pt x="0" y="8776132"/>
                  </a:lnTo>
                  <a:lnTo>
                    <a:pt x="0" y="219065"/>
                  </a:lnTo>
                  <a:lnTo>
                    <a:pt x="5784" y="168843"/>
                  </a:lnTo>
                  <a:lnTo>
                    <a:pt x="22265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3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5" y="219065"/>
                  </a:lnTo>
                  <a:lnTo>
                    <a:pt x="17177025" y="8776132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1"/>
              <a:ext cx="2328931" cy="21976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5132" y="3247731"/>
              <a:ext cx="13087349" cy="6010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6395">
              <a:lnSpc>
                <a:spcPct val="100000"/>
              </a:lnSpc>
              <a:spcBef>
                <a:spcPts val="100"/>
              </a:spcBef>
            </a:pPr>
            <a:r>
              <a:rPr dirty="0" sz="3900" spc="140"/>
              <a:t>Connection</a:t>
            </a:r>
            <a:r>
              <a:rPr dirty="0" sz="3900" spc="-30"/>
              <a:t> </a:t>
            </a:r>
            <a:r>
              <a:rPr dirty="0" sz="3900" spc="70"/>
              <a:t>réussite</a:t>
            </a:r>
            <a:r>
              <a:rPr dirty="0" sz="3900" spc="-25"/>
              <a:t> </a:t>
            </a:r>
            <a:r>
              <a:rPr dirty="0" sz="3900" spc="140"/>
              <a:t>des</a:t>
            </a:r>
            <a:r>
              <a:rPr dirty="0" sz="3900" spc="-25"/>
              <a:t> </a:t>
            </a:r>
            <a:r>
              <a:rPr dirty="0" sz="3900" spc="145"/>
              <a:t>données</a:t>
            </a:r>
            <a:r>
              <a:rPr dirty="0" sz="3900" spc="-25"/>
              <a:t> </a:t>
            </a:r>
            <a:r>
              <a:rPr dirty="0" sz="3900" spc="185"/>
              <a:t>de</a:t>
            </a:r>
            <a:r>
              <a:rPr dirty="0" sz="3900" spc="-25"/>
              <a:t> </a:t>
            </a:r>
            <a:r>
              <a:rPr dirty="0" sz="3900" spc="114"/>
              <a:t>type</a:t>
            </a:r>
            <a:r>
              <a:rPr dirty="0" sz="3900" spc="-25"/>
              <a:t> </a:t>
            </a:r>
            <a:r>
              <a:rPr dirty="0" sz="3900" spc="100"/>
              <a:t>EXCEL.</a:t>
            </a:r>
            <a:endParaRPr sz="3900"/>
          </a:p>
        </p:txBody>
      </p:sp>
      <p:grpSp>
        <p:nvGrpSpPr>
          <p:cNvPr id="7" name="object 7" descr=""/>
          <p:cNvGrpSpPr/>
          <p:nvPr/>
        </p:nvGrpSpPr>
        <p:grpSpPr>
          <a:xfrm>
            <a:off x="1314449" y="2166754"/>
            <a:ext cx="16973550" cy="8120380"/>
            <a:chOff x="1314449" y="2166754"/>
            <a:chExt cx="16973550" cy="812038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56764" y="8285089"/>
              <a:ext cx="2131235" cy="200191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49" y="2166754"/>
              <a:ext cx="104775" cy="1047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577230" y="1915281"/>
            <a:ext cx="144964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connexion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avec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95">
                <a:solidFill>
                  <a:srgbClr val="0F0F0F"/>
                </a:solidFill>
                <a:latin typeface="Verdana"/>
                <a:cs typeface="Verdana"/>
              </a:rPr>
              <a:t>un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fichier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EXCEL,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a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été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testée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avec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0F0F0F"/>
                </a:solidFill>
                <a:latin typeface="Verdana"/>
                <a:cs typeface="Verdana"/>
              </a:rPr>
              <a:t>succès.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Cela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5">
                <a:solidFill>
                  <a:srgbClr val="0F0F0F"/>
                </a:solidFill>
                <a:latin typeface="Verdana"/>
                <a:cs typeface="Verdana"/>
              </a:rPr>
              <a:t>indique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75">
                <a:solidFill>
                  <a:srgbClr val="0F0F0F"/>
                </a:solidFill>
                <a:latin typeface="Verdana"/>
                <a:cs typeface="Verdana"/>
              </a:rPr>
              <a:t>que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8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fichier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EXCEL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0F0F0F"/>
                </a:solidFill>
                <a:latin typeface="Verdana"/>
                <a:cs typeface="Verdana"/>
              </a:rPr>
              <a:t>maintenant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5">
                <a:solidFill>
                  <a:srgbClr val="0F0F0F"/>
                </a:solidFill>
                <a:latin typeface="Verdana"/>
                <a:cs typeface="Verdana"/>
              </a:rPr>
              <a:t>connecté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à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6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plateforme</a:t>
            </a:r>
            <a:r>
              <a:rPr dirty="0" sz="2600" spc="-15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Denodo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555488" y="636933"/>
              <a:ext cx="17177385" cy="8995410"/>
            </a:xfrm>
            <a:custGeom>
              <a:avLst/>
              <a:gdLst/>
              <a:ahLst/>
              <a:cxnLst/>
              <a:rect l="l" t="t" r="r" b="b"/>
              <a:pathLst>
                <a:path w="17177385" h="8995410">
                  <a:moveTo>
                    <a:pt x="16957954" y="8995197"/>
                  </a:moveTo>
                  <a:lnTo>
                    <a:pt x="219071" y="8995197"/>
                  </a:lnTo>
                  <a:lnTo>
                    <a:pt x="168842" y="8989412"/>
                  </a:lnTo>
                  <a:lnTo>
                    <a:pt x="122730" y="8972931"/>
                  </a:lnTo>
                  <a:lnTo>
                    <a:pt x="82053" y="8947069"/>
                  </a:lnTo>
                  <a:lnTo>
                    <a:pt x="48127" y="8913143"/>
                  </a:lnTo>
                  <a:lnTo>
                    <a:pt x="22265" y="8872466"/>
                  </a:lnTo>
                  <a:lnTo>
                    <a:pt x="5784" y="8826355"/>
                  </a:lnTo>
                  <a:lnTo>
                    <a:pt x="0" y="8776132"/>
                  </a:lnTo>
                  <a:lnTo>
                    <a:pt x="0" y="219065"/>
                  </a:lnTo>
                  <a:lnTo>
                    <a:pt x="5784" y="168843"/>
                  </a:lnTo>
                  <a:lnTo>
                    <a:pt x="22265" y="122731"/>
                  </a:lnTo>
                  <a:lnTo>
                    <a:pt x="48127" y="82054"/>
                  </a:lnTo>
                  <a:lnTo>
                    <a:pt x="82053" y="48128"/>
                  </a:lnTo>
                  <a:lnTo>
                    <a:pt x="122730" y="22267"/>
                  </a:lnTo>
                  <a:lnTo>
                    <a:pt x="168842" y="5785"/>
                  </a:lnTo>
                  <a:lnTo>
                    <a:pt x="219073" y="0"/>
                  </a:lnTo>
                  <a:lnTo>
                    <a:pt x="16957952" y="0"/>
                  </a:lnTo>
                  <a:lnTo>
                    <a:pt x="17008183" y="5785"/>
                  </a:lnTo>
                  <a:lnTo>
                    <a:pt x="17054295" y="22267"/>
                  </a:lnTo>
                  <a:lnTo>
                    <a:pt x="17094972" y="48128"/>
                  </a:lnTo>
                  <a:lnTo>
                    <a:pt x="17128898" y="82054"/>
                  </a:lnTo>
                  <a:lnTo>
                    <a:pt x="17154759" y="122731"/>
                  </a:lnTo>
                  <a:lnTo>
                    <a:pt x="17171241" y="168843"/>
                  </a:lnTo>
                  <a:lnTo>
                    <a:pt x="17177025" y="219065"/>
                  </a:lnTo>
                  <a:lnTo>
                    <a:pt x="17177025" y="8776132"/>
                  </a:lnTo>
                  <a:lnTo>
                    <a:pt x="17171241" y="8826355"/>
                  </a:lnTo>
                  <a:lnTo>
                    <a:pt x="17154759" y="8872466"/>
                  </a:lnTo>
                  <a:lnTo>
                    <a:pt x="17128898" y="8913143"/>
                  </a:lnTo>
                  <a:lnTo>
                    <a:pt x="17094972" y="8947069"/>
                  </a:lnTo>
                  <a:lnTo>
                    <a:pt x="17054295" y="8972931"/>
                  </a:lnTo>
                  <a:lnTo>
                    <a:pt x="17008183" y="8989412"/>
                  </a:lnTo>
                  <a:lnTo>
                    <a:pt x="16957954" y="8995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89394"/>
              <a:ext cx="2328931" cy="21976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56764" y="8285088"/>
              <a:ext cx="2131235" cy="20019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6763" y="3248158"/>
              <a:ext cx="11753848" cy="52387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78660">
              <a:lnSpc>
                <a:spcPct val="100000"/>
              </a:lnSpc>
              <a:spcBef>
                <a:spcPts val="100"/>
              </a:spcBef>
            </a:pPr>
            <a:r>
              <a:rPr dirty="0" sz="3900" spc="140"/>
              <a:t>Connection</a:t>
            </a:r>
            <a:r>
              <a:rPr dirty="0" sz="3900" spc="-30"/>
              <a:t> </a:t>
            </a:r>
            <a:r>
              <a:rPr dirty="0" sz="3900" spc="70"/>
              <a:t>réussite</a:t>
            </a:r>
            <a:r>
              <a:rPr dirty="0" sz="3900" spc="-25"/>
              <a:t> </a:t>
            </a:r>
            <a:r>
              <a:rPr dirty="0" sz="3900" spc="140"/>
              <a:t>des</a:t>
            </a:r>
            <a:r>
              <a:rPr dirty="0" sz="3900" spc="-25"/>
              <a:t> </a:t>
            </a:r>
            <a:r>
              <a:rPr dirty="0" sz="3900" spc="145"/>
              <a:t>données</a:t>
            </a:r>
            <a:r>
              <a:rPr dirty="0" sz="3900" spc="-25"/>
              <a:t> </a:t>
            </a:r>
            <a:r>
              <a:rPr dirty="0" sz="3900" spc="185"/>
              <a:t>de</a:t>
            </a:r>
            <a:r>
              <a:rPr dirty="0" sz="3900" spc="-25"/>
              <a:t> </a:t>
            </a:r>
            <a:r>
              <a:rPr dirty="0" sz="3900" spc="114"/>
              <a:t>type</a:t>
            </a:r>
            <a:r>
              <a:rPr dirty="0" sz="3900" spc="-25"/>
              <a:t> </a:t>
            </a:r>
            <a:r>
              <a:rPr dirty="0" sz="3900" spc="110"/>
              <a:t>XML</a:t>
            </a:r>
            <a:endParaRPr sz="3900"/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4449" y="2166752"/>
            <a:ext cx="104775" cy="1047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77230" y="1915280"/>
            <a:ext cx="149707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connexion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avec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95">
                <a:solidFill>
                  <a:srgbClr val="0F0F0F"/>
                </a:solidFill>
                <a:latin typeface="Verdana"/>
                <a:cs typeface="Verdana"/>
              </a:rPr>
              <a:t>un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fichier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XML,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0F0F0F"/>
                </a:solidFill>
                <a:latin typeface="Verdana"/>
                <a:cs typeface="Verdana"/>
              </a:rPr>
              <a:t>sample_book.xml,</a:t>
            </a:r>
            <a:r>
              <a:rPr dirty="0" sz="2600" spc="-18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a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été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testée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avec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0F0F0F"/>
                </a:solidFill>
                <a:latin typeface="Verdana"/>
                <a:cs typeface="Verdana"/>
              </a:rPr>
              <a:t>succès.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Cela</a:t>
            </a:r>
            <a:r>
              <a:rPr dirty="0" sz="2600" spc="-17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0F0F0F"/>
                </a:solidFill>
                <a:latin typeface="Verdana"/>
                <a:cs typeface="Verdana"/>
              </a:rPr>
              <a:t>indique </a:t>
            </a:r>
            <a:r>
              <a:rPr dirty="0" sz="2600" spc="75">
                <a:solidFill>
                  <a:srgbClr val="0F0F0F"/>
                </a:solidFill>
                <a:latin typeface="Verdana"/>
                <a:cs typeface="Verdana"/>
              </a:rPr>
              <a:t>que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0F0F0F"/>
                </a:solidFill>
                <a:latin typeface="Verdana"/>
                <a:cs typeface="Verdana"/>
              </a:rPr>
              <a:t>le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fichier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90">
                <a:solidFill>
                  <a:srgbClr val="0F0F0F"/>
                </a:solidFill>
                <a:latin typeface="Verdana"/>
                <a:cs typeface="Verdana"/>
              </a:rPr>
              <a:t>XML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0F0F0F"/>
                </a:solidFill>
                <a:latin typeface="Verdana"/>
                <a:cs typeface="Verdana"/>
              </a:rPr>
              <a:t>est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0F0F0F"/>
                </a:solidFill>
                <a:latin typeface="Verdana"/>
                <a:cs typeface="Verdana"/>
              </a:rPr>
              <a:t>maintenant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55">
                <a:solidFill>
                  <a:srgbClr val="0F0F0F"/>
                </a:solidFill>
                <a:latin typeface="Verdana"/>
                <a:cs typeface="Verdana"/>
              </a:rPr>
              <a:t>connecté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0F0F0F"/>
                </a:solidFill>
                <a:latin typeface="Verdana"/>
                <a:cs typeface="Verdana"/>
              </a:rPr>
              <a:t>à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0F0F0F"/>
                </a:solidFill>
                <a:latin typeface="Verdana"/>
                <a:cs typeface="Verdana"/>
              </a:rPr>
              <a:t>la</a:t>
            </a:r>
            <a:r>
              <a:rPr dirty="0" sz="2600" spc="-195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0F0F0F"/>
                </a:solidFill>
                <a:latin typeface="Verdana"/>
                <a:cs typeface="Verdana"/>
              </a:rPr>
              <a:t>plateforme</a:t>
            </a:r>
            <a:r>
              <a:rPr dirty="0" sz="2600" spc="-19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dirty="0" sz="2600" spc="65">
                <a:solidFill>
                  <a:srgbClr val="0F0F0F"/>
                </a:solidFill>
                <a:latin typeface="Verdana"/>
                <a:cs typeface="Verdana"/>
              </a:rPr>
              <a:t>Denodo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hanna vona</dc:creator>
  <cp:keywords>DAF4qnAyVt0,BAF4HdIh81Y</cp:keywords>
  <dc:title>White and Violet Professional Modern Technology Pitch Deck Presentation</dc:title>
  <dcterms:created xsi:type="dcterms:W3CDTF">2024-01-02T22:58:34Z</dcterms:created>
  <dcterms:modified xsi:type="dcterms:W3CDTF">2024-01-02T22:58:34Z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2024-01-02T00:00:00Z</vt:filetime>
  </property>
  <property fmtid="{D5CDD505-2E9C-101B-9397-08002B2CF9AE}" pid="3" name="Creator">
    <vt:lpwstr>Canva</vt:lpwstr>
  </property>
  <property fmtid="{D5CDD505-2E9C-101B-9397-08002B2CF9AE}" pid="4" name="LastSaved">
    <vt:filetime>2024-01-02T00:00:00Z</vt:filetime>
  </property>
  <property fmtid="{D5CDD505-2E9C-101B-9397-08002B2CF9AE}" pid="5" name="Producer">
    <vt:lpwstr>Canva</vt:lpwstr>
  </property>
</Properties>
</file>